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4" r:id="rId2"/>
    <p:sldId id="330" r:id="rId3"/>
    <p:sldId id="338" r:id="rId4"/>
    <p:sldId id="339" r:id="rId5"/>
    <p:sldId id="340" r:id="rId6"/>
    <p:sldId id="336" r:id="rId7"/>
    <p:sldId id="337" r:id="rId8"/>
    <p:sldId id="309" r:id="rId9"/>
    <p:sldId id="320" r:id="rId10"/>
    <p:sldId id="322" r:id="rId11"/>
    <p:sldId id="325" r:id="rId12"/>
    <p:sldId id="323" r:id="rId13"/>
    <p:sldId id="321" r:id="rId14"/>
    <p:sldId id="324" r:id="rId15"/>
    <p:sldId id="335" r:id="rId16"/>
    <p:sldId id="326" r:id="rId17"/>
    <p:sldId id="333" r:id="rId18"/>
    <p:sldId id="332" r:id="rId19"/>
    <p:sldId id="334" r:id="rId20"/>
    <p:sldId id="327" r:id="rId21"/>
    <p:sldId id="329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68" autoAdjust="0"/>
    <p:restoredTop sz="78205" autoAdjust="0"/>
  </p:normalViewPr>
  <p:slideViewPr>
    <p:cSldViewPr>
      <p:cViewPr varScale="1">
        <p:scale>
          <a:sx n="66" d="100"/>
          <a:sy n="66" d="100"/>
        </p:scale>
        <p:origin x="-120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6"/>
    </p:cViewPr>
  </p:sorter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64BAC-2DAE-42B8-8BBE-AA7236A335DA}" type="datetimeFigureOut">
              <a:rPr lang="en-US" smtClean="0"/>
              <a:t>2017-04-07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24744-5C55-4093-ABEC-8067049F3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2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[Bob: talk fast!]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13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Similarly, for tabular datasets, a RESTful URL ...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01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Let's shift</a:t>
            </a:r>
            <a:r>
              <a:rPr lang="en-US" baseline="0" dirty="0" smtClean="0"/>
              <a:t> gears.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01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That's an</a:t>
            </a:r>
            <a:r>
              <a:rPr lang="en-US" baseline="0" dirty="0" smtClean="0"/>
              <a:t> image from their website!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82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01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01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01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01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01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...</a:t>
            </a:r>
          </a:p>
          <a:p>
            <a:r>
              <a:rPr lang="en-US" baseline="0" dirty="0" smtClean="0"/>
              <a:t>Mostly, the data is now accessible in an </a:t>
            </a:r>
            <a:r>
              <a:rPr lang="en-US" b="1" baseline="0" dirty="0" smtClean="0"/>
              <a:t>interactive</a:t>
            </a:r>
            <a:r>
              <a:rPr lang="en-US" baseline="0" dirty="0" smtClean="0"/>
              <a:t> way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01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federal government, including</a:t>
            </a:r>
            <a:r>
              <a:rPr lang="en-US" baseline="0" dirty="0" smtClean="0"/>
              <a:t> NOAA, now have </a:t>
            </a:r>
          </a:p>
          <a:p>
            <a:pPr marL="0" indent="0">
              <a:buNone/>
            </a:pPr>
            <a:r>
              <a:rPr lang="en-US" dirty="0" smtClean="0"/>
              <a:t>...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PARR has been an </a:t>
            </a:r>
            <a:r>
              <a:rPr lang="en-US" b="1" dirty="0" smtClean="0"/>
              <a:t>excellent</a:t>
            </a:r>
            <a:r>
              <a:rPr lang="en-US" dirty="0" smtClean="0"/>
              <a:t> driving force,</a:t>
            </a:r>
            <a:endParaRPr lang="en-US" baseline="0" dirty="0" smtClean="0"/>
          </a:p>
          <a:p>
            <a:pPr marL="0" indent="0">
              <a:buNone/>
            </a:pPr>
            <a:r>
              <a:rPr lang="en-US" b="1" baseline="0" dirty="0" smtClean="0"/>
              <a:t>requiring</a:t>
            </a:r>
            <a:r>
              <a:rPr lang="en-US" baseline="0" dirty="0" smtClean="0"/>
              <a:t> data providers to do the things they </a:t>
            </a:r>
            <a:r>
              <a:rPr lang="en-US" b="1" baseline="0" dirty="0" smtClean="0"/>
              <a:t>should have done anyway</a:t>
            </a:r>
            <a:r>
              <a:rPr lang="en-US" baseline="0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05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Let's start with ERDDAP.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ERDDAP is software that runs on a server.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web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site for distributing data.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ERDDAP's goal is to give users easier access to scientific data.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ERDDAP is reusable, Free, and Open Source.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has been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installed at more than 60 institutions in at least 10 countries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is on NOAA's list of recommended data servers. 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01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016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016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27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Here, I </a:t>
            </a:r>
            <a:r>
              <a:rPr lang="en-US" dirty="0" smtClean="0"/>
              <a:t>searched for the phrase "research ship" </a:t>
            </a:r>
            <a:r>
              <a:rPr lang="en-US" dirty="0" smtClean="0"/>
              <a:t>in the search box.</a:t>
            </a:r>
          </a:p>
          <a:p>
            <a:endParaRPr lang="en-US" dirty="0" smtClean="0"/>
          </a:p>
          <a:p>
            <a:r>
              <a:rPr lang="en-US" dirty="0" smtClean="0"/>
              <a:t>All of the search</a:t>
            </a:r>
            <a:r>
              <a:rPr lang="en-US" baseline="0" dirty="0" smtClean="0"/>
              <a:t> options lead to a list of </a:t>
            </a:r>
            <a:r>
              <a:rPr lang="en-US" dirty="0" smtClean="0"/>
              <a:t>datasets,</a:t>
            </a:r>
          </a:p>
          <a:p>
            <a:r>
              <a:rPr lang="en-US" dirty="0" smtClean="0"/>
              <a:t>showing</a:t>
            </a:r>
            <a:r>
              <a:rPr lang="en-US" baseline="0" dirty="0" smtClean="0"/>
              <a:t> ways you can access the dataset (on the left)</a:t>
            </a:r>
          </a:p>
          <a:p>
            <a:r>
              <a:rPr lang="en-US" baseline="0" dirty="0" smtClean="0"/>
              <a:t>and some information about the dataset (on the right).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59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"data" links lead to</a:t>
            </a:r>
            <a:r>
              <a:rPr lang="en-US" baseline="0" dirty="0" smtClean="0"/>
              <a:t> </a:t>
            </a:r>
            <a:r>
              <a:rPr lang="en-US" baseline="0" dirty="0" smtClean="0"/>
              <a:t>Data </a:t>
            </a:r>
            <a:r>
              <a:rPr lang="en-US" baseline="0" dirty="0" smtClean="0"/>
              <a:t>Access Form</a:t>
            </a:r>
          </a:p>
          <a:p>
            <a:r>
              <a:rPr lang="en-US" baseline="0" dirty="0" smtClean="0"/>
              <a:t>so you can request a subset of data.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unique feature of ERDDAP is that you can specify the response file type</a:t>
            </a:r>
          </a:p>
          <a:p>
            <a:r>
              <a:rPr lang="en-US" baseline="0" dirty="0" smtClean="0"/>
              <a:t>(any of 20 different types)</a:t>
            </a:r>
          </a:p>
          <a:p>
            <a:r>
              <a:rPr lang="en-US" baseline="0" dirty="0" smtClean="0"/>
              <a:t>in order get the data in the format that is easiest for you to work with.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92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also Make A Graph web pages for all datasets,</a:t>
            </a:r>
          </a:p>
          <a:p>
            <a:r>
              <a:rPr lang="en-US" dirty="0" smtClean="0"/>
              <a:t>so you can create custom graphs and maps.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92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 users point of view, ERDDAP is a data server </a:t>
            </a:r>
          </a:p>
          <a:p>
            <a:r>
              <a:rPr lang="en-US" dirty="0"/>
              <a:t>that gives users a simple, consistent way </a:t>
            </a:r>
          </a:p>
          <a:p>
            <a:r>
              <a:rPr lang="en-US" dirty="0"/>
              <a:t>to download subsets of gridded and tabular scientific datasets </a:t>
            </a:r>
          </a:p>
          <a:p>
            <a:r>
              <a:rPr lang="en-US" dirty="0"/>
              <a:t>and make graphs and maps. </a:t>
            </a:r>
          </a:p>
          <a:p>
            <a:r>
              <a:rPr lang="en-US" dirty="0"/>
              <a:t>Because ERDDAP returns data in the </a:t>
            </a:r>
            <a:r>
              <a:rPr lang="en-US" b="1" dirty="0"/>
              <a:t>file format that the user specifies</a:t>
            </a:r>
            <a:r>
              <a:rPr lang="en-US" dirty="0"/>
              <a:t>,</a:t>
            </a:r>
          </a:p>
          <a:p>
            <a:r>
              <a:rPr lang="en-US" dirty="0"/>
              <a:t>it is easy for users to get the data into their </a:t>
            </a:r>
            <a:r>
              <a:rPr lang="en-US" b="1" dirty="0"/>
              <a:t>favorite client software</a:t>
            </a:r>
            <a:r>
              <a:rPr lang="en-US" dirty="0"/>
              <a:t>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01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a data providers point of view,</a:t>
            </a:r>
          </a:p>
          <a:p>
            <a:pPr defTabSz="914350">
              <a:defRPr/>
            </a:pPr>
            <a:r>
              <a:rPr lang="en-US" dirty="0"/>
              <a:t>ERDDAP is acting as a </a:t>
            </a:r>
            <a:r>
              <a:rPr lang="en-US" b="1" dirty="0"/>
              <a:t>middleman</a:t>
            </a:r>
            <a:r>
              <a:rPr lang="en-US" dirty="0"/>
              <a:t> that can get data </a:t>
            </a:r>
          </a:p>
          <a:p>
            <a:r>
              <a:rPr lang="en-US" dirty="0"/>
              <a:t>from a wide variety of </a:t>
            </a:r>
            <a:r>
              <a:rPr lang="en-US" b="1" dirty="0"/>
              <a:t>local and remote</a:t>
            </a:r>
            <a:r>
              <a:rPr lang="en-US" dirty="0"/>
              <a:t> data sources</a:t>
            </a:r>
          </a:p>
          <a:p>
            <a:r>
              <a:rPr lang="en-US" dirty="0"/>
              <a:t>and offer them to users in a </a:t>
            </a:r>
            <a:r>
              <a:rPr lang="en-US" b="1" dirty="0"/>
              <a:t>consistent way</a:t>
            </a:r>
            <a:r>
              <a:rPr lang="en-US" dirty="0"/>
              <a:t> </a:t>
            </a:r>
          </a:p>
          <a:p>
            <a:r>
              <a:rPr lang="en-US" dirty="0"/>
              <a:t>that hides the details of the actual source.</a:t>
            </a:r>
          </a:p>
          <a:p>
            <a:endParaRPr lang="en-US" dirty="0"/>
          </a:p>
          <a:p>
            <a:pPr marL="228587" indent="-228587">
              <a:buAutoNum type="arabicParenR"/>
            </a:pPr>
            <a:r>
              <a:rPr lang="en-US" dirty="0"/>
              <a:t>When a user sends a standardized request </a:t>
            </a:r>
            <a:r>
              <a:rPr lang="en-US" dirty="0" smtClean="0"/>
              <a:t>for data to </a:t>
            </a:r>
            <a:r>
              <a:rPr lang="en-US" dirty="0"/>
              <a:t>ERDDAP,</a:t>
            </a:r>
          </a:p>
          <a:p>
            <a:pPr marL="228587" indent="-228587">
              <a:buAutoNum type="arabicParenR"/>
            </a:pPr>
            <a:r>
              <a:rPr lang="en-US" dirty="0"/>
              <a:t>ERDDAP translates it into the request format needed by the actual source, </a:t>
            </a:r>
            <a:br>
              <a:rPr lang="en-US" dirty="0"/>
            </a:br>
            <a:r>
              <a:rPr lang="en-US" dirty="0"/>
              <a:t>for example, a database.</a:t>
            </a:r>
          </a:p>
          <a:p>
            <a:pPr marL="228587" indent="-228587">
              <a:buAutoNum type="arabicParenR"/>
            </a:pPr>
            <a:r>
              <a:rPr lang="en-US" dirty="0"/>
              <a:t>ERDDAP then gets the response from the source, in whatever format that is,</a:t>
            </a:r>
          </a:p>
          <a:p>
            <a:pPr marL="228587" indent="-228587">
              <a:buAutoNum type="arabicParenR"/>
            </a:pPr>
            <a:r>
              <a:rPr lang="en-US" dirty="0"/>
              <a:t>and reformats the data into the file format that the user has requested.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01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/>
              <a:t>Acting as a middleman between the user and the data source </a:t>
            </a:r>
            <a:br>
              <a:rPr lang="en-US" sz="1200" dirty="0" smtClean="0"/>
            </a:br>
            <a:r>
              <a:rPr lang="en-US" sz="1200" dirty="0" smtClean="0"/>
              <a:t>allows ERDDAP to have </a:t>
            </a:r>
            <a:r>
              <a:rPr lang="en-US" sz="1200" b="1" dirty="0" smtClean="0"/>
              <a:t>several</a:t>
            </a:r>
            <a:r>
              <a:rPr lang="en-US" sz="1200" dirty="0" smtClean="0"/>
              <a:t> useful</a:t>
            </a:r>
            <a:r>
              <a:rPr lang="en-US" sz="1200" baseline="0" dirty="0" smtClean="0"/>
              <a:t> features, including: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/>
              <a:t>ERDDAP has a system to </a:t>
            </a:r>
            <a:r>
              <a:rPr lang="en-US" sz="1200" b="1" dirty="0" smtClean="0"/>
              <a:t>modify</a:t>
            </a:r>
            <a:r>
              <a:rPr lang="en-US" sz="1200" dirty="0" smtClean="0"/>
              <a:t> and </a:t>
            </a:r>
            <a:r>
              <a:rPr lang="en-US" sz="1200" b="1" dirty="0" smtClean="0"/>
              <a:t>add to</a:t>
            </a:r>
            <a:r>
              <a:rPr lang="en-US" sz="1200" dirty="0" smtClean="0"/>
              <a:t> each dataset's existing </a:t>
            </a:r>
            <a:r>
              <a:rPr lang="en-US" sz="1200" b="1" dirty="0" smtClean="0"/>
              <a:t>metadata</a:t>
            </a:r>
            <a:r>
              <a:rPr lang="en-US" sz="12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/>
              <a:t>Metadata is</a:t>
            </a:r>
            <a:r>
              <a:rPr lang="en-US" sz="1200" baseline="0" dirty="0" smtClean="0"/>
              <a:t> the who, what, when, where, why, and how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aseline="0" dirty="0" smtClean="0"/>
              <a:t>information about each dataset that helps users </a:t>
            </a:r>
            <a:r>
              <a:rPr lang="en-US" sz="1200" b="1" dirty="0" smtClean="0"/>
              <a:t>understand</a:t>
            </a:r>
            <a:r>
              <a:rPr lang="en-US" sz="1200" dirty="0" smtClean="0"/>
              <a:t> the dataset.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/>
              <a:t>Since</a:t>
            </a:r>
            <a:r>
              <a:rPr lang="en-US" sz="1200" baseline="0" dirty="0" smtClean="0"/>
              <a:t> the metadata has been improved,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aseline="0" dirty="0" smtClean="0"/>
              <a:t>ERDDAP can generate </a:t>
            </a:r>
            <a:r>
              <a:rPr lang="en-US" sz="1200" b="1" baseline="0" dirty="0" smtClean="0"/>
              <a:t>ISO 19115 metadata files</a:t>
            </a:r>
            <a:r>
              <a:rPr lang="en-US" sz="1200" baseline="0" dirty="0" smtClean="0"/>
              <a:t>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aseline="0" dirty="0" smtClean="0"/>
              <a:t>which is the format required for ingest into NOAA's and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aseline="0" dirty="0" smtClean="0"/>
              <a:t>the US Governments data catalogs,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aseline="0" dirty="0" smtClean="0"/>
              <a:t>which is one of the </a:t>
            </a:r>
            <a:r>
              <a:rPr lang="en-US" sz="1200" b="1" baseline="0" dirty="0" smtClean="0"/>
              <a:t>PARR</a:t>
            </a:r>
            <a:r>
              <a:rPr lang="en-US" sz="1200" baseline="0" dirty="0" smtClean="0"/>
              <a:t> (Public Access to Research Results) requirements.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/>
              <a:t>ERDDAP standardizes the format of </a:t>
            </a:r>
            <a:r>
              <a:rPr lang="en-US" sz="1200" b="1" dirty="0" smtClean="0"/>
              <a:t>time data</a:t>
            </a:r>
            <a:r>
              <a:rPr lang="en-US" sz="12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/>
              <a:t>This saves the user</a:t>
            </a:r>
            <a:r>
              <a:rPr lang="en-US" sz="1200" baseline="0" dirty="0" smtClean="0"/>
              <a:t> from th</a:t>
            </a:r>
            <a:r>
              <a:rPr lang="en-US" sz="1200" dirty="0" smtClean="0"/>
              <a:t>e </a:t>
            </a:r>
            <a:r>
              <a:rPr lang="en-US" sz="1200" b="1" dirty="0" smtClean="0"/>
              <a:t>horrendous</a:t>
            </a:r>
            <a:r>
              <a:rPr lang="en-US" sz="1200" dirty="0" smtClean="0"/>
              <a:t> problem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aseline="0" dirty="0" smtClean="0"/>
              <a:t>of having to deal with</a:t>
            </a:r>
            <a:r>
              <a:rPr lang="en-US" sz="1200" dirty="0" smtClean="0"/>
              <a:t> the </a:t>
            </a:r>
            <a:r>
              <a:rPr lang="en-US" sz="1200" b="1" dirty="0" smtClean="0"/>
              <a:t>multitude</a:t>
            </a:r>
            <a:r>
              <a:rPr lang="en-US" sz="1200" dirty="0" smtClean="0"/>
              <a:t> of existing</a:t>
            </a:r>
            <a:r>
              <a:rPr lang="en-US" sz="1200" baseline="0" dirty="0" smtClean="0"/>
              <a:t> date time formats.</a:t>
            </a:r>
            <a:endParaRPr lang="en-US" sz="1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/>
              <a:t>This makes it much easier to compare data from different datasets.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/>
              <a:t>ERDDAP provides a unified</a:t>
            </a:r>
            <a:r>
              <a:rPr lang="en-US" sz="1200" baseline="0" dirty="0" smtClean="0"/>
              <a:t> way for users to search for datasets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aseline="0" dirty="0" smtClean="0"/>
              <a:t>via Google-like,  </a:t>
            </a:r>
            <a:r>
              <a:rPr lang="en-US" sz="1200" b="1" baseline="0" dirty="0" smtClean="0"/>
              <a:t>full-text search,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baseline="0" dirty="0" smtClean="0"/>
              <a:t>via </a:t>
            </a:r>
            <a:r>
              <a:rPr lang="en-US" sz="1200" b="1" baseline="0" dirty="0" smtClean="0"/>
              <a:t>category browsing (aka faceted search),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baseline="0" dirty="0" smtClean="0"/>
              <a:t>and via </a:t>
            </a:r>
            <a:r>
              <a:rPr lang="en-US" sz="1200" b="1" baseline="0" dirty="0" smtClean="0"/>
              <a:t>advanced search</a:t>
            </a:r>
            <a:r>
              <a:rPr lang="en-US" sz="1200" baseline="0" dirty="0" smtClean="0"/>
              <a:t>, which combines all search options.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aseline="0" dirty="0" smtClean="0"/>
              <a:t>ERDDAP offers a standard way to </a:t>
            </a:r>
            <a:r>
              <a:rPr lang="en-US" sz="1200" b="1" baseline="0" dirty="0" smtClean="0"/>
              <a:t>request a subset of the data</a:t>
            </a:r>
            <a:r>
              <a:rPr lang="en-US" sz="1200" baseline="0" dirty="0" smtClean="0"/>
              <a:t> from any dataset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aseline="0" dirty="0" smtClean="0"/>
              <a:t>via </a:t>
            </a:r>
            <a:r>
              <a:rPr lang="en-US" sz="1200" b="1" baseline="0" dirty="0" smtClean="0"/>
              <a:t>web applications</a:t>
            </a:r>
            <a:r>
              <a:rPr lang="en-US" sz="1200" baseline="0" dirty="0" smtClean="0"/>
              <a:t> -- web pages with forms for humans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aseline="0" dirty="0" smtClean="0"/>
              <a:t>and via </a:t>
            </a:r>
            <a:r>
              <a:rPr lang="en-US" sz="1200" b="1" baseline="0" dirty="0" smtClean="0"/>
              <a:t>web services</a:t>
            </a:r>
            <a:r>
              <a:rPr lang="en-US" sz="1200" baseline="0" dirty="0" smtClean="0"/>
              <a:t> -- where one RESTful URL specifies the entire request.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aseline="0" dirty="0" smtClean="0"/>
              <a:t>Making data accessible via web services are another part of the </a:t>
            </a:r>
            <a:r>
              <a:rPr lang="en-US" sz="1200" b="1" baseline="0" dirty="0" smtClean="0"/>
              <a:t>PARR</a:t>
            </a:r>
            <a:r>
              <a:rPr lang="en-US" sz="1200" baseline="0" dirty="0" smtClean="0"/>
              <a:t> requirements.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/>
              <a:t>ERDDAP lets users specify the </a:t>
            </a:r>
            <a:r>
              <a:rPr lang="en-US" sz="1200" b="1" dirty="0" smtClean="0"/>
              <a:t>response file format</a:t>
            </a:r>
            <a:r>
              <a:rPr lang="en-US" sz="1200" dirty="0" smtClean="0"/>
              <a:t>,</a:t>
            </a:r>
            <a:r>
              <a:rPr lang="en-US" sz="1200" baseline="0" dirty="0" smtClean="0"/>
              <a:t> </a:t>
            </a:r>
            <a:r>
              <a:rPr lang="en-US" sz="1200" baseline="0" smtClean="0"/>
              <a:t>which ERDDAP </a:t>
            </a:r>
            <a:r>
              <a:rPr lang="en-US" sz="1200" baseline="0" dirty="0" smtClean="0"/>
              <a:t>makes </a:t>
            </a:r>
            <a:r>
              <a:rPr lang="en-US" sz="1200" b="1" baseline="0" dirty="0" smtClean="0"/>
              <a:t>on-the-fly</a:t>
            </a:r>
            <a:r>
              <a:rPr lang="en-US" sz="1200" baseline="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aseline="0" dirty="0" smtClean="0"/>
              <a:t>So users can get a file format that is </a:t>
            </a:r>
            <a:r>
              <a:rPr lang="en-US" sz="1200" b="1" baseline="0" dirty="0" smtClean="0"/>
              <a:t>easy</a:t>
            </a:r>
            <a:r>
              <a:rPr lang="en-US" sz="1200" baseline="0" dirty="0" smtClean="0"/>
              <a:t> for them to work with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aseline="0" dirty="0" smtClean="0"/>
              <a:t>So users don't have to </a:t>
            </a:r>
            <a:r>
              <a:rPr lang="en-US" sz="1200" b="1" baseline="0" dirty="0" smtClean="0"/>
              <a:t>waste</a:t>
            </a:r>
            <a:r>
              <a:rPr lang="en-US" sz="1200" baseline="0" dirty="0" smtClean="0"/>
              <a:t> their time converting data from one format to another.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aseline="0" dirty="0" smtClean="0"/>
              <a:t>There are about 20 different </a:t>
            </a:r>
            <a:r>
              <a:rPr lang="en-US" sz="1200" b="1" baseline="0" dirty="0" smtClean="0"/>
              <a:t>data file types</a:t>
            </a:r>
            <a:r>
              <a:rPr lang="en-US" sz="1200" baseline="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aseline="0" dirty="0" smtClean="0"/>
              <a:t>and also some </a:t>
            </a:r>
            <a:r>
              <a:rPr lang="en-US" sz="1200" b="1" baseline="0" dirty="0" smtClean="0"/>
              <a:t>image file types</a:t>
            </a:r>
            <a:r>
              <a:rPr lang="en-US" sz="1200" baseline="0" dirty="0" smtClean="0"/>
              <a:t>, so users can request </a:t>
            </a:r>
            <a:r>
              <a:rPr lang="en-US" sz="1200" b="1" baseline="0" dirty="0" smtClean="0"/>
              <a:t>customized maps and graphs</a:t>
            </a:r>
            <a:r>
              <a:rPr lang="en-US" sz="1200" baseline="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baseline="0" dirty="0" smtClean="0"/>
              <a:t>All</a:t>
            </a:r>
            <a:r>
              <a:rPr lang="en-US" sz="1200" baseline="0" dirty="0" smtClean="0"/>
              <a:t> of the features are designed to </a:t>
            </a:r>
            <a:r>
              <a:rPr lang="en-US" sz="1200" b="1" baseline="0" dirty="0" smtClean="0"/>
              <a:t>make life easier</a:t>
            </a:r>
            <a:r>
              <a:rPr lang="en-US" sz="1200" baseline="0" dirty="0" smtClean="0"/>
              <a:t> for data providers and for users.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01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smtClean="0"/>
              <a:t>ERDDAP deals with datasets as either multidimensional, </a:t>
            </a:r>
            <a:r>
              <a:rPr lang="en-US" b="1" baseline="0" dirty="0" smtClean="0"/>
              <a:t>gridded</a:t>
            </a:r>
            <a:r>
              <a:rPr lang="en-US" baseline="0" dirty="0" smtClean="0"/>
              <a:t> data,</a:t>
            </a:r>
            <a:br>
              <a:rPr lang="en-US" baseline="0" dirty="0" smtClean="0"/>
            </a:br>
            <a:r>
              <a:rPr lang="en-US" baseline="0" dirty="0" smtClean="0"/>
              <a:t>or as a database-like </a:t>
            </a:r>
            <a:r>
              <a:rPr lang="en-US" b="1" baseline="0" dirty="0" smtClean="0"/>
              <a:t>table</a:t>
            </a:r>
            <a:r>
              <a:rPr lang="en-US" baseline="0" dirty="0" smtClean="0"/>
              <a:t> of data.</a:t>
            </a:r>
          </a:p>
          <a:p>
            <a:pPr marL="0" indent="0">
              <a:buNone/>
            </a:pPr>
            <a:r>
              <a:rPr lang="en-US" baseline="0" dirty="0" smtClean="0"/>
              <a:t>In both cases, a RESTful URL ...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... so users can make customized graphs and maps.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0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0AD-E744-47E4-8D7B-A75DC9BFFF77}" type="datetimeFigureOut">
              <a:rPr lang="en-US" smtClean="0"/>
              <a:t>2017-04-07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B891-236C-4173-A2EE-F49C9521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25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0AD-E744-47E4-8D7B-A75DC9BFFF77}" type="datetimeFigureOut">
              <a:rPr lang="en-US" smtClean="0"/>
              <a:t>2017-04-07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B891-236C-4173-A2EE-F49C9521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6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0AD-E744-47E4-8D7B-A75DC9BFFF77}" type="datetimeFigureOut">
              <a:rPr lang="en-US" smtClean="0"/>
              <a:t>2017-04-07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B891-236C-4173-A2EE-F49C9521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0AD-E744-47E4-8D7B-A75DC9BFFF77}" type="datetimeFigureOut">
              <a:rPr lang="en-US" smtClean="0"/>
              <a:t>2017-04-07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B891-236C-4173-A2EE-F49C9521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0AD-E744-47E4-8D7B-A75DC9BFFF77}" type="datetimeFigureOut">
              <a:rPr lang="en-US" smtClean="0"/>
              <a:t>2017-04-07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B891-236C-4173-A2EE-F49C9521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3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0AD-E744-47E4-8D7B-A75DC9BFFF77}" type="datetimeFigureOut">
              <a:rPr lang="en-US" smtClean="0"/>
              <a:t>2017-04-07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B891-236C-4173-A2EE-F49C9521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2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0AD-E744-47E4-8D7B-A75DC9BFFF77}" type="datetimeFigureOut">
              <a:rPr lang="en-US" smtClean="0"/>
              <a:t>2017-04-07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B891-236C-4173-A2EE-F49C9521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0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0AD-E744-47E4-8D7B-A75DC9BFFF77}" type="datetimeFigureOut">
              <a:rPr lang="en-US" smtClean="0"/>
              <a:t>2017-04-07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B891-236C-4173-A2EE-F49C9521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1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0AD-E744-47E4-8D7B-A75DC9BFFF77}" type="datetimeFigureOut">
              <a:rPr lang="en-US" smtClean="0"/>
              <a:t>2017-04-07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B891-236C-4173-A2EE-F49C9521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1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0AD-E744-47E4-8D7B-A75DC9BFFF77}" type="datetimeFigureOut">
              <a:rPr lang="en-US" smtClean="0"/>
              <a:t>2017-04-07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B891-236C-4173-A2EE-F49C9521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5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0AD-E744-47E4-8D7B-A75DC9BFFF77}" type="datetimeFigureOut">
              <a:rPr lang="en-US" smtClean="0"/>
              <a:t>2017-04-07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B891-236C-4173-A2EE-F49C9521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190AD-E744-47E4-8D7B-A75DC9BFFF77}" type="datetimeFigureOut">
              <a:rPr lang="en-US" smtClean="0"/>
              <a:t>2017-04-07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2B891-236C-4173-A2EE-F49C9521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7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48" y="381000"/>
            <a:ext cx="8915400" cy="2667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EML, KNB, </a:t>
            </a:r>
            <a:br>
              <a:rPr lang="en-US" sz="5400" b="1" dirty="0" smtClean="0"/>
            </a:br>
            <a:r>
              <a:rPr lang="en-US" sz="5400" b="1" dirty="0" smtClean="0"/>
              <a:t>and ERDDAP</a:t>
            </a:r>
            <a:endParaRPr lang="en-US" sz="1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27432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Bob Simons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DOC / NOAA / NMFS / SWFSC / ERD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Monterey, CA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bob.simons@noaa.gov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(Special thanks to Margaret O'Brien)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Tabular Data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1226" y="1371600"/>
            <a:ext cx="892277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RESTful URL specifies an entire request:</a:t>
            </a:r>
            <a:r>
              <a:rPr lang="en-US" sz="2000" dirty="0" smtClean="0"/>
              <a:t> </a:t>
            </a:r>
            <a:r>
              <a:rPr lang="en-US" dirty="0" smtClean="0"/>
              <a:t>dataset, response file type, subset: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http://coastwatch.pfeg.noaa.gov/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erddap/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tabledap/</a:t>
            </a:r>
            <a:r>
              <a:rPr lang="en-US" sz="2000" dirty="0" smtClean="0">
                <a:solidFill>
                  <a:srgbClr val="00B050"/>
                </a:solidFill>
              </a:rPr>
              <a:t>pmelTaoDySst</a:t>
            </a:r>
            <a:r>
              <a:rPr lang="en-US" sz="2000" dirty="0" smtClean="0">
                <a:solidFill>
                  <a:srgbClr val="00B0F0"/>
                </a:solidFill>
              </a:rPr>
              <a:t>.html</a:t>
            </a:r>
            <a:br>
              <a:rPr lang="en-US" sz="2000" dirty="0" smtClean="0">
                <a:solidFill>
                  <a:srgbClr val="00B0F0"/>
                </a:solidFill>
              </a:rPr>
            </a:br>
            <a:r>
              <a:rPr lang="en-US" sz="2000" dirty="0" smtClean="0"/>
              <a:t>?</a:t>
            </a:r>
            <a:r>
              <a:rPr lang="en-US" sz="2000" dirty="0" smtClean="0">
                <a:solidFill>
                  <a:srgbClr val="0070C0"/>
                </a:solidFill>
              </a:rPr>
              <a:t>longitude,latitude,T_25,time</a:t>
            </a:r>
            <a:r>
              <a:rPr lang="en-US" sz="2000" dirty="0" smtClean="0">
                <a:solidFill>
                  <a:srgbClr val="0000FF"/>
                </a:solidFill>
              </a:rPr>
              <a:t>&amp;time=2011-08-10T12:00:00Z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endParaRPr lang="en-US" sz="2000" dirty="0" smtClean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Special file types: </a:t>
            </a:r>
            <a:r>
              <a:rPr lang="en-US" sz="2000" dirty="0" smtClean="0"/>
              <a:t>.html (Data </a:t>
            </a:r>
            <a:br>
              <a:rPr lang="en-US" sz="2000" dirty="0" smtClean="0"/>
            </a:br>
            <a:r>
              <a:rPr lang="en-US" sz="2000" dirty="0" smtClean="0"/>
              <a:t>Access Form), .graph (graph form), .</a:t>
            </a:r>
            <a:r>
              <a:rPr lang="en-US" sz="2000" dirty="0" err="1" smtClean="0"/>
              <a:t>fgdc</a:t>
            </a:r>
            <a:r>
              <a:rPr lang="en-US" sz="2000" dirty="0" smtClean="0"/>
              <a:t>,</a:t>
            </a:r>
            <a:br>
              <a:rPr lang="en-US" sz="2000" dirty="0" smtClean="0"/>
            </a:br>
            <a:r>
              <a:rPr lang="en-US" sz="2000" dirty="0" smtClean="0"/>
              <a:t> .iso19115, .das, .</a:t>
            </a:r>
            <a:r>
              <a:rPr lang="en-US" sz="2000" dirty="0" err="1" smtClean="0"/>
              <a:t>dds</a:t>
            </a:r>
            <a:r>
              <a:rPr lang="en-US" sz="2000" dirty="0" smtClean="0"/>
              <a:t>, .subset</a:t>
            </a:r>
            <a:br>
              <a:rPr lang="en-US" sz="2000" dirty="0" smtClean="0"/>
            </a:b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Data file types:</a:t>
            </a:r>
            <a:r>
              <a:rPr lang="en-US" sz="2000" dirty="0" smtClean="0"/>
              <a:t> .</a:t>
            </a:r>
            <a:r>
              <a:rPr lang="en-US" sz="2000" dirty="0" err="1" smtClean="0"/>
              <a:t>asc</a:t>
            </a:r>
            <a:r>
              <a:rPr lang="en-US" sz="2000" dirty="0" smtClean="0"/>
              <a:t>, .csv, .</a:t>
            </a:r>
            <a:r>
              <a:rPr lang="en-US" sz="2000" dirty="0" err="1" smtClean="0"/>
              <a:t>esriCsv</a:t>
            </a:r>
            <a:r>
              <a:rPr lang="en-US" sz="2000" dirty="0" smtClean="0"/>
              <a:t>,</a:t>
            </a:r>
            <a:br>
              <a:rPr lang="en-US" sz="2000" dirty="0" smtClean="0"/>
            </a:br>
            <a:r>
              <a:rPr lang="en-US" sz="2000" dirty="0" smtClean="0"/>
              <a:t>.</a:t>
            </a:r>
            <a:r>
              <a:rPr lang="en-US" sz="2000" dirty="0" err="1"/>
              <a:t>htmlTable</a:t>
            </a:r>
            <a:r>
              <a:rPr lang="en-US" sz="2000" dirty="0" smtClean="0"/>
              <a:t>, .</a:t>
            </a:r>
            <a:r>
              <a:rPr lang="en-US" sz="2000" dirty="0" err="1" smtClean="0"/>
              <a:t>geoJson</a:t>
            </a:r>
            <a:r>
              <a:rPr lang="en-US" sz="2000" dirty="0" smtClean="0"/>
              <a:t>, .</a:t>
            </a:r>
            <a:r>
              <a:rPr lang="en-US" sz="2000" dirty="0" err="1" smtClean="0"/>
              <a:t>json</a:t>
            </a:r>
            <a:r>
              <a:rPr lang="en-US" sz="2000" dirty="0" smtClean="0"/>
              <a:t>, .mat, .nc,</a:t>
            </a:r>
            <a:br>
              <a:rPr lang="en-US" sz="2000" dirty="0" smtClean="0"/>
            </a:br>
            <a:r>
              <a:rPr lang="en-US" sz="2000" dirty="0" smtClean="0"/>
              <a:t>.ncCF, .ncCFMA, .</a:t>
            </a:r>
            <a:r>
              <a:rPr lang="en-US" sz="2000" dirty="0" err="1" smtClean="0"/>
              <a:t>odvTxt</a:t>
            </a:r>
            <a:r>
              <a:rPr lang="en-US" sz="2000" dirty="0" smtClean="0"/>
              <a:t>, .</a:t>
            </a:r>
            <a:r>
              <a:rPr lang="en-US" sz="2000" dirty="0" err="1" smtClean="0"/>
              <a:t>tsv</a:t>
            </a:r>
            <a:r>
              <a:rPr lang="en-US" sz="2000" dirty="0" smtClean="0"/>
              <a:t>, .</a:t>
            </a:r>
            <a:r>
              <a:rPr lang="en-US" sz="2000" dirty="0" err="1" smtClean="0"/>
              <a:t>xhtml</a:t>
            </a:r>
            <a:r>
              <a:rPr lang="en-US" sz="2000" dirty="0" smtClean="0"/>
              <a:t>, ...</a:t>
            </a:r>
            <a:br>
              <a:rPr lang="en-US" sz="2000" dirty="0" smtClean="0"/>
            </a:b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Image file types: </a:t>
            </a:r>
            <a:r>
              <a:rPr lang="en-US" sz="2000" dirty="0" smtClean="0"/>
              <a:t>.</a:t>
            </a:r>
            <a:r>
              <a:rPr lang="en-US" sz="2000" dirty="0" err="1" smtClean="0"/>
              <a:t>geotif</a:t>
            </a:r>
            <a:r>
              <a:rPr lang="en-US" sz="2000" dirty="0" smtClean="0"/>
              <a:t>, .</a:t>
            </a:r>
            <a:r>
              <a:rPr lang="en-US" sz="2000" dirty="0" err="1" smtClean="0"/>
              <a:t>kml</a:t>
            </a:r>
            <a:r>
              <a:rPr lang="en-US" sz="2000" dirty="0" smtClean="0"/>
              <a:t>, </a:t>
            </a:r>
            <a:br>
              <a:rPr lang="en-US" sz="2000" dirty="0" smtClean="0"/>
            </a:br>
            <a:r>
              <a:rPr lang="en-US" sz="2000" dirty="0" smtClean="0"/>
              <a:t>.pdf, .</a:t>
            </a:r>
            <a:r>
              <a:rPr lang="en-US" sz="2000" dirty="0" err="1" smtClean="0"/>
              <a:t>png</a:t>
            </a:r>
            <a:r>
              <a:rPr lang="en-US" sz="2000" dirty="0" smtClean="0"/>
              <a:t>, .</a:t>
            </a:r>
            <a:r>
              <a:rPr lang="en-US" sz="2000" dirty="0" err="1" smtClean="0"/>
              <a:t>transparentPng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705" b="31705"/>
          <a:stretch/>
        </p:blipFill>
        <p:spPr>
          <a:xfrm>
            <a:off x="5257800" y="1473200"/>
            <a:ext cx="36576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9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457200"/>
            <a:ext cx="891540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Knowledge Network for </a:t>
            </a:r>
            <a:r>
              <a:rPr lang="en-US" sz="6000" b="1" dirty="0" err="1" smtClean="0"/>
              <a:t>Biocomplexity</a:t>
            </a:r>
            <a:r>
              <a:rPr lang="en-US" sz="6000" b="1" dirty="0" smtClean="0"/>
              <a:t> (KNB)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362200"/>
            <a:ext cx="8763000" cy="3886200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An NSF-funded data repository for ecologists and environmentalists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A </a:t>
            </a:r>
            <a:r>
              <a:rPr lang="en-US" sz="3600" dirty="0" err="1">
                <a:solidFill>
                  <a:schemeClr val="tx1"/>
                </a:solidFill>
              </a:rPr>
              <a:t>DataONE</a:t>
            </a:r>
            <a:r>
              <a:rPr lang="en-US" sz="3600" dirty="0">
                <a:solidFill>
                  <a:schemeClr val="tx1"/>
                </a:solidFill>
              </a:rPr>
              <a:t> (NSF) Member Node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Downloadable: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EML metadata files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and tabular data files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575" y="6260068"/>
            <a:ext cx="3622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https://knb.ecoinformatics.org/#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443" y="4314430"/>
            <a:ext cx="2610195" cy="234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905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Ecological Metadata Language (EML)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230882"/>
            <a:ext cx="7516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https://knb.ecoinformatics.org/#external//emlparser/docs/index.html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2267938"/>
            <a:ext cx="852233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is a great XML-based metadata language for describing</a:t>
            </a:r>
            <a:br>
              <a:rPr lang="en-US" sz="2800" dirty="0" smtClean="0"/>
            </a:br>
            <a:r>
              <a:rPr lang="en-US" sz="2800" strike="sngStrike" dirty="0" smtClean="0"/>
              <a:t>ecological</a:t>
            </a:r>
            <a:r>
              <a:rPr lang="en-US" sz="2800" dirty="0" smtClean="0"/>
              <a:t> tabular scientific datasets.</a:t>
            </a:r>
            <a:br>
              <a:rPr lang="en-US" sz="2800" dirty="0" smtClean="0"/>
            </a:b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It is standardized, mature, well-documented.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XML is easy for a human to read and understand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Indentation that is just right </a:t>
            </a:r>
            <a:r>
              <a:rPr lang="en-US" sz="1400" dirty="0" smtClean="0"/>
              <a:t>(cough, not like OGC, cough)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There are tools to help users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It has XML tags for a </a:t>
            </a:r>
            <a:r>
              <a:rPr lang="en-US" sz="2800" b="1" dirty="0" smtClean="0"/>
              <a:t>full</a:t>
            </a:r>
            <a:r>
              <a:rPr lang="en-US" sz="2800" dirty="0" smtClean="0"/>
              <a:t> description of the variables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Everything is very well done!</a:t>
            </a:r>
            <a:endParaRPr lang="en-US" sz="4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78" t="-15362" r="17778" b="17320"/>
          <a:stretch/>
        </p:blipFill>
        <p:spPr>
          <a:xfrm>
            <a:off x="6275439" y="2603090"/>
            <a:ext cx="2057400" cy="9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6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73" y="308585"/>
            <a:ext cx="5911453" cy="624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54" r="33554"/>
          <a:stretch/>
        </p:blipFill>
        <p:spPr>
          <a:xfrm>
            <a:off x="3733800" y="3683252"/>
            <a:ext cx="4087728" cy="2578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2286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What if we combined ERDDAP and EML?!</a:t>
            </a:r>
            <a:endParaRPr lang="en-US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" r="319"/>
          <a:stretch/>
        </p:blipFill>
        <p:spPr>
          <a:xfrm>
            <a:off x="1321859" y="3697055"/>
            <a:ext cx="2657475" cy="2551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8872" y="4418645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/>
              <a:t>+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25277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905000"/>
          </a:xfrm>
        </p:spPr>
        <p:txBody>
          <a:bodyPr>
            <a:normAutofit/>
          </a:bodyPr>
          <a:lstStyle/>
          <a:p>
            <a:r>
              <a:rPr lang="en-US" sz="6000" b="1" dirty="0" err="1" smtClean="0"/>
              <a:t>GenerateDatasetsXml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267938"/>
            <a:ext cx="6702989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 tool that comes with ERDDAP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It generates the description of a dataset</a:t>
            </a:r>
            <a:br>
              <a:rPr lang="en-US" sz="2800" dirty="0" smtClean="0"/>
            </a:br>
            <a:r>
              <a:rPr lang="en-US" sz="2800" dirty="0" smtClean="0"/>
              <a:t>that ERDDAP needs to serve the datasets.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New </a:t>
            </a:r>
            <a:r>
              <a:rPr lang="en-US" sz="2800" dirty="0" err="1" smtClean="0"/>
              <a:t>EDDTableFromEML</a:t>
            </a:r>
            <a:r>
              <a:rPr lang="en-US" sz="2800" dirty="0" smtClean="0"/>
              <a:t> option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New </a:t>
            </a:r>
            <a:r>
              <a:rPr lang="en-US" sz="2800" dirty="0" err="1" smtClean="0"/>
              <a:t>EDDTableFromEMLBatch</a:t>
            </a:r>
            <a:r>
              <a:rPr lang="en-US" sz="2800" dirty="0" smtClean="0"/>
              <a:t> option</a:t>
            </a:r>
            <a:br>
              <a:rPr lang="en-US" sz="2800" dirty="0" smtClean="0"/>
            </a:br>
            <a:endParaRPr lang="en-US" sz="4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6230882"/>
            <a:ext cx="8297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https://coastwatch.pfeg.noaa.gov/erddap/download/EDDTableFromEML.html</a:t>
            </a:r>
          </a:p>
        </p:txBody>
      </p:sp>
    </p:spTree>
    <p:extLst>
      <p:ext uri="{BB962C8B-B14F-4D97-AF65-F5344CB8AC3E}">
        <p14:creationId xmlns:p14="http://schemas.microsoft.com/office/powerpoint/2010/main" val="299675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It works great!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600200"/>
            <a:ext cx="8458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Added 200 SBC LTER datasets in 20 minutes!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The EML has all the information ERDDAP needs. </a:t>
            </a:r>
            <a:br>
              <a:rPr lang="en-US" sz="2800" b="1" dirty="0" smtClean="0"/>
            </a:br>
            <a:r>
              <a:rPr lang="en-US" sz="2000" dirty="0" smtClean="0"/>
              <a:t>That was key. EML succeeds brilliantly!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The EML always a link to the data </a:t>
            </a:r>
            <a:r>
              <a:rPr lang="en-US" sz="2800" b="1" dirty="0"/>
              <a:t>file.</a:t>
            </a:r>
            <a:br>
              <a:rPr lang="en-US" sz="2800" b="1" dirty="0"/>
            </a:br>
            <a:r>
              <a:rPr lang="en-US" sz="2000" dirty="0"/>
              <a:t>That was key. EML succeeds brilliantly</a:t>
            </a:r>
            <a:r>
              <a:rPr lang="en-US" sz="2000" dirty="0" smtClean="0"/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data files have diverse but usable formats.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date time formats are not well described </a:t>
            </a:r>
            <a:br>
              <a:rPr lang="en-US" sz="2800" dirty="0" smtClean="0"/>
            </a:br>
            <a:r>
              <a:rPr lang="en-US" sz="2800" dirty="0" smtClean="0"/>
              <a:t>in the EML, but can be determined.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 added other new ERDDAP features, e.g., </a:t>
            </a:r>
            <a:r>
              <a:rPr lang="en-US" sz="2800" dirty="0" err="1" smtClean="0"/>
              <a:t>timezones</a:t>
            </a:r>
            <a:r>
              <a:rPr lang="en-US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conversion succeeds </a:t>
            </a:r>
            <a:r>
              <a:rPr lang="en-US" sz="2800" dirty="0"/>
              <a:t>with about 90% of </a:t>
            </a:r>
            <a:r>
              <a:rPr lang="en-US" sz="2800" dirty="0" smtClean="0"/>
              <a:t>EML </a:t>
            </a:r>
            <a:r>
              <a:rPr lang="en-US" sz="2800" dirty="0"/>
              <a:t>files. </a:t>
            </a:r>
            <a:r>
              <a:rPr lang="en-US" sz="2000" dirty="0" smtClean="0"/>
              <a:t>The </a:t>
            </a:r>
            <a:r>
              <a:rPr lang="en-US" sz="2000" dirty="0"/>
              <a:t>rest are fixable (e.g., make a </a:t>
            </a:r>
            <a:r>
              <a:rPr lang="en-US" sz="2000" dirty="0" err="1"/>
              <a:t>date+time</a:t>
            </a:r>
            <a:r>
              <a:rPr lang="en-US" sz="2000" dirty="0"/>
              <a:t> variable).</a:t>
            </a:r>
            <a:endParaRPr lang="en-US" sz="4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0294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644908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Advantages of having the datasets in ERDDAP: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73508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Users can now do Google-like searches for datasets of interest.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Time is now formatted consistently.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Users can now see subsets of the dataset</a:t>
            </a:r>
            <a:br>
              <a:rPr lang="en-US" sz="2800" dirty="0" smtClean="0"/>
            </a:br>
            <a:r>
              <a:rPr lang="en-US" sz="2800" dirty="0" smtClean="0"/>
              <a:t>and make custom graphs and maps</a:t>
            </a:r>
            <a:br>
              <a:rPr lang="en-US" sz="2800" dirty="0" smtClean="0"/>
            </a:br>
            <a:r>
              <a:rPr lang="en-US" sz="2800" dirty="0" smtClean="0"/>
              <a:t>without downloading the 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Data are now available in a consistent</a:t>
            </a:r>
            <a:br>
              <a:rPr lang="en-US" sz="2800" dirty="0" smtClean="0"/>
            </a:br>
            <a:r>
              <a:rPr lang="en-US" sz="2800" dirty="0" smtClean="0"/>
              <a:t>file format of the user's choice.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ERDDAP generates ISO 19115 XML</a:t>
            </a:r>
            <a:br>
              <a:rPr lang="en-US" sz="2800" dirty="0" smtClean="0"/>
            </a:br>
            <a:r>
              <a:rPr lang="en-US" sz="2800" dirty="0" smtClean="0"/>
              <a:t>for inclusion in data.gov catalog.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Interactive</a:t>
            </a:r>
            <a:r>
              <a:rPr lang="en-US" sz="2800" dirty="0" smtClean="0"/>
              <a:t> -</a:t>
            </a:r>
            <a:r>
              <a:rPr lang="en-US" sz="2000" dirty="0" smtClean="0"/>
              <a:t> not download, parse, then explore.</a:t>
            </a:r>
            <a:endParaRPr lang="en-US" sz="3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857" y="3886200"/>
            <a:ext cx="230678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2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Public Access to Research Results (PARR) Requirements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09800"/>
            <a:ext cx="8915400" cy="46482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Government funded data shall be </a:t>
            </a:r>
            <a:r>
              <a:rPr lang="en-US" sz="2800" b="1" dirty="0" smtClean="0">
                <a:solidFill>
                  <a:schemeClr val="tx1"/>
                </a:solidFill>
              </a:rPr>
              <a:t>publicly</a:t>
            </a:r>
            <a:r>
              <a:rPr lang="en-US" sz="2800" dirty="0" smtClean="0">
                <a:solidFill>
                  <a:schemeClr val="tx1"/>
                </a:solidFill>
              </a:rPr>
              <a:t> and </a:t>
            </a:r>
            <a:r>
              <a:rPr lang="en-US" sz="2800" b="1" dirty="0" smtClean="0">
                <a:solidFill>
                  <a:schemeClr val="tx1"/>
                </a:solidFill>
              </a:rPr>
              <a:t>freely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Discoverable via a catalog (data.noaa.gov -&gt; data.gov)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Understandable via </a:t>
            </a:r>
            <a:r>
              <a:rPr lang="en-US" sz="2800" dirty="0" smtClean="0">
                <a:solidFill>
                  <a:schemeClr val="tx1"/>
                </a:solidFill>
              </a:rPr>
              <a:t>metadata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Accessible via a web service (e.g., ERDDAP / DAP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(not just downloadable </a:t>
            </a:r>
            <a:r>
              <a:rPr lang="en-US" sz="2000" dirty="0" smtClean="0">
                <a:solidFill>
                  <a:schemeClr val="tx1"/>
                </a:solidFill>
              </a:rPr>
              <a:t>files or a shopping cart)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Your data available within one year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strike="sngStrike" dirty="0" smtClean="0">
                <a:solidFill>
                  <a:schemeClr val="tx1"/>
                </a:solidFill>
              </a:rPr>
              <a:t>by last year</a:t>
            </a:r>
            <a:r>
              <a:rPr lang="en-US" sz="2000" dirty="0" smtClean="0">
                <a:solidFill>
                  <a:schemeClr val="tx1"/>
                </a:solidFill>
              </a:rPr>
              <a:t> ASAP!)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ERDDAP can help with all of these requirements!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rgbClr val="0000FF"/>
                </a:solidFill>
              </a:rPr>
              <a:t/>
            </a:r>
            <a:br>
              <a:rPr lang="en-US" sz="1600" dirty="0" smtClean="0">
                <a:solidFill>
                  <a:srgbClr val="0000FF"/>
                </a:solidFill>
              </a:rPr>
            </a:br>
            <a:r>
              <a:rPr lang="en-US" sz="1600" dirty="0">
                <a:solidFill>
                  <a:srgbClr val="0000FF"/>
                </a:solidFill>
              </a:rPr>
              <a:t>https://www.whitehouse.gov/blog/2013/02/22/expanding-public-access-results-federally-funded-research</a:t>
            </a:r>
            <a:br>
              <a:rPr lang="en-US" sz="1600" dirty="0">
                <a:solidFill>
                  <a:srgbClr val="0000FF"/>
                </a:solidFill>
              </a:rPr>
            </a:br>
            <a:r>
              <a:rPr lang="en-US" sz="1600" dirty="0">
                <a:solidFill>
                  <a:srgbClr val="0000FF"/>
                </a:solidFill>
              </a:rPr>
              <a:t>https://www.whitehouse.gov/sites/default/files/microsites/ostp/ostp_public_access_memo_2013.pdf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3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2000" r="-842" b="12000"/>
          <a:stretch/>
        </p:blipFill>
        <p:spPr>
          <a:xfrm>
            <a:off x="479757" y="-442452"/>
            <a:ext cx="8439697" cy="707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252" b="48252"/>
          <a:stretch/>
        </p:blipFill>
        <p:spPr>
          <a:xfrm>
            <a:off x="228600" y="556474"/>
            <a:ext cx="8686800" cy="6064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07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 Bridge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371600"/>
            <a:ext cx="773859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One can easily envision one ERDDAP </a:t>
            </a:r>
            <a:br>
              <a:rPr lang="en-US" sz="2800" dirty="0" smtClean="0"/>
            </a:br>
            <a:r>
              <a:rPr lang="en-US" sz="2800" dirty="0" smtClean="0"/>
              <a:t>with </a:t>
            </a:r>
            <a:r>
              <a:rPr lang="en-US" sz="2800" dirty="0" smtClean="0"/>
              <a:t>NOAA/USGS </a:t>
            </a:r>
            <a:r>
              <a:rPr lang="en-US" sz="2800" dirty="0" smtClean="0"/>
              <a:t>datasets and KNB/EML datasets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offering a  consistent way to search for and access</a:t>
            </a:r>
            <a:br>
              <a:rPr lang="en-US" sz="2800" dirty="0" smtClean="0"/>
            </a:br>
            <a:r>
              <a:rPr lang="en-US" sz="2800" dirty="0" smtClean="0"/>
              <a:t>all ecological/environmental datasets.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10446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905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What's Next?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267938"/>
            <a:ext cx="70004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Work with </a:t>
            </a:r>
            <a:r>
              <a:rPr lang="en-US" sz="2800" dirty="0" smtClean="0"/>
              <a:t>people using EML </a:t>
            </a:r>
            <a:r>
              <a:rPr lang="en-US" sz="2800" dirty="0" smtClean="0"/>
              <a:t>/ tabular datasets</a:t>
            </a:r>
            <a:br>
              <a:rPr lang="en-US" sz="2800" dirty="0" smtClean="0"/>
            </a:br>
            <a:r>
              <a:rPr lang="en-US" sz="2800" dirty="0" smtClean="0"/>
              <a:t>to </a:t>
            </a:r>
            <a:r>
              <a:rPr lang="en-US" sz="2800" dirty="0" smtClean="0"/>
              <a:t>set up an </a:t>
            </a:r>
            <a:r>
              <a:rPr lang="en-US" sz="2800" dirty="0" smtClean="0"/>
              <a:t>ERDDAP and </a:t>
            </a:r>
            <a:r>
              <a:rPr lang="en-US" sz="2800" dirty="0" smtClean="0"/>
              <a:t>add datasets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657600"/>
            <a:ext cx="2857500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4962" y="5715000"/>
            <a:ext cx="23775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Call or email me!</a:t>
            </a:r>
            <a:br>
              <a:rPr lang="en-US" sz="2400" dirty="0" smtClean="0"/>
            </a:br>
            <a:r>
              <a:rPr lang="en-US" sz="2400" dirty="0" smtClean="0"/>
              <a:t>Let's talk!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61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64162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Thank you!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400" b="1" dirty="0" smtClean="0"/>
              <a:t>Questions? Comments? Suggestions?</a:t>
            </a:r>
            <a:br>
              <a:rPr lang="en-US" sz="2400" b="1" dirty="0" smtClean="0"/>
            </a:br>
            <a:r>
              <a:rPr lang="en-US" sz="2400" b="1" dirty="0" smtClean="0"/>
              <a:t>Want to work on this? </a:t>
            </a:r>
            <a:br>
              <a:rPr lang="en-US" sz="2400" b="1" dirty="0" smtClean="0"/>
            </a:br>
            <a:r>
              <a:rPr lang="en-US" sz="2400" b="1" dirty="0" smtClean="0"/>
              <a:t>email </a:t>
            </a:r>
            <a:r>
              <a:rPr lang="en-US" sz="2400" b="1" dirty="0" smtClean="0">
                <a:solidFill>
                  <a:srgbClr val="0000FF"/>
                </a:solidFill>
              </a:rPr>
              <a:t>bob.simons@noaa.gov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000" b="1" dirty="0" smtClean="0">
                <a:solidFill>
                  <a:srgbClr val="0070C0"/>
                </a:solidFill>
              </a:rPr>
              <a:t/>
            </a:r>
            <a:br>
              <a:rPr lang="en-US" sz="2000" b="1" dirty="0" smtClean="0">
                <a:solidFill>
                  <a:srgbClr val="0070C0"/>
                </a:solidFill>
              </a:rPr>
            </a:br>
            <a:r>
              <a:rPr lang="en-US" sz="2000" b="1" dirty="0" smtClean="0">
                <a:solidFill>
                  <a:srgbClr val="0070C0"/>
                </a:solidFill>
              </a:rPr>
              <a:t/>
            </a:r>
            <a:br>
              <a:rPr lang="en-US" sz="2000" b="1" dirty="0" smtClean="0">
                <a:solidFill>
                  <a:srgbClr val="0070C0"/>
                </a:solidFill>
              </a:rPr>
            </a:br>
            <a:r>
              <a:rPr lang="en-US" sz="2000" b="1" dirty="0" smtClean="0">
                <a:solidFill>
                  <a:srgbClr val="0070C0"/>
                </a:solidFill>
              </a:rPr>
              <a:t/>
            </a:r>
            <a:br>
              <a:rPr lang="en-US" sz="2000" b="1" dirty="0" smtClean="0">
                <a:solidFill>
                  <a:srgbClr val="0070C0"/>
                </a:solidFill>
              </a:rPr>
            </a:br>
            <a:r>
              <a:rPr lang="en-US" sz="2000" b="1" dirty="0" smtClean="0">
                <a:solidFill>
                  <a:srgbClr val="0070C0"/>
                </a:solidFill>
              </a:rPr>
              <a:t/>
            </a:r>
            <a:br>
              <a:rPr lang="en-US" sz="2000" b="1" dirty="0" smtClean="0">
                <a:solidFill>
                  <a:srgbClr val="0070C0"/>
                </a:solidFill>
              </a:rPr>
            </a:br>
            <a:r>
              <a:rPr lang="en-US" sz="2000" b="1" dirty="0" smtClean="0">
                <a:solidFill>
                  <a:srgbClr val="0070C0"/>
                </a:solidFill>
              </a:rPr>
              <a:t/>
            </a:r>
            <a:br>
              <a:rPr lang="en-US" sz="2000" b="1" dirty="0" smtClean="0">
                <a:solidFill>
                  <a:srgbClr val="0070C0"/>
                </a:solidFill>
              </a:rPr>
            </a:br>
            <a:r>
              <a:rPr lang="en-US" sz="2000" b="1" dirty="0" smtClean="0">
                <a:solidFill>
                  <a:srgbClr val="0070C0"/>
                </a:solidFill>
              </a:rPr>
              <a:t/>
            </a:r>
            <a:br>
              <a:rPr lang="en-US" sz="2000" b="1" dirty="0" smtClean="0">
                <a:solidFill>
                  <a:srgbClr val="0070C0"/>
                </a:solidFill>
              </a:rPr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400" b="1" dirty="0" smtClean="0"/>
              <a:t>Give ERDDAP a try!</a:t>
            </a:r>
            <a:br>
              <a:rPr lang="en-US" sz="2400" b="1" dirty="0" smtClean="0"/>
            </a:br>
            <a:r>
              <a:rPr lang="en-US" sz="2400" b="1" dirty="0">
                <a:solidFill>
                  <a:srgbClr val="0000FF"/>
                </a:solidFill>
              </a:rPr>
              <a:t>http://coastwatch.pfeg.noaa.gov/erddap</a:t>
            </a:r>
            <a:r>
              <a:rPr lang="en-US" sz="2400" b="1" dirty="0" smtClean="0">
                <a:solidFill>
                  <a:srgbClr val="0000FF"/>
                </a:solidFill>
              </a:rPr>
              <a:t>/</a:t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060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57" y="285514"/>
            <a:ext cx="8915400" cy="61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1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60458"/>
            <a:ext cx="8915400" cy="617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4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349570"/>
            <a:ext cx="8915400" cy="604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3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152400"/>
            <a:ext cx="9144000" cy="1905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What ERDDAP looks like</a:t>
            </a:r>
            <a:br>
              <a:rPr lang="en-US" sz="6000" b="1" dirty="0" smtClean="0"/>
            </a:br>
            <a:r>
              <a:rPr lang="en-US" sz="6000" b="1" dirty="0" smtClean="0"/>
              <a:t>to a user:</a:t>
            </a:r>
            <a:endParaRPr lang="en-US" sz="6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78765" y="3442867"/>
            <a:ext cx="138647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ERDDAP</a:t>
            </a:r>
            <a:endParaRPr lang="en-US" sz="2800" dirty="0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4572000" y="3966087"/>
            <a:ext cx="0" cy="899652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374505" y="4854678"/>
            <a:ext cx="439498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Your Favorite Client Software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961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905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What ERDDAP looks like</a:t>
            </a:r>
            <a:br>
              <a:rPr lang="en-US" sz="6000" b="1" dirty="0" smtClean="0"/>
            </a:br>
            <a:r>
              <a:rPr lang="en-US" sz="6000" b="1" dirty="0" smtClean="0"/>
              <a:t>to a data provider:</a:t>
            </a:r>
            <a:endParaRPr lang="en-US" sz="6000" b="1" dirty="0"/>
          </a:p>
        </p:txBody>
      </p:sp>
      <p:sp>
        <p:nvSpPr>
          <p:cNvPr id="3" name="Rectangle 2"/>
          <p:cNvSpPr/>
          <p:nvPr/>
        </p:nvSpPr>
        <p:spPr>
          <a:xfrm>
            <a:off x="914400" y="2304065"/>
            <a:ext cx="7315200" cy="16620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3245" y="3429000"/>
            <a:ext cx="1541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Database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182244" y="2343394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054599" y="2343394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THREDDS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653116" y="2343394"/>
            <a:ext cx="1012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Hyrax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846609" y="2344089"/>
            <a:ext cx="1386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ERDDAP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462469" y="2304065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...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400800" y="3443575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Files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143000" y="2344089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OBIS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878765" y="3442867"/>
            <a:ext cx="138647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ERDDAP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35422" y="2867309"/>
            <a:ext cx="507978" cy="5755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31578" y="2867309"/>
            <a:ext cx="2147187" cy="5755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3"/>
            <a:endCxn id="18" idx="1"/>
          </p:cNvCxnSpPr>
          <p:nvPr/>
        </p:nvCxnSpPr>
        <p:spPr>
          <a:xfrm>
            <a:off x="2934373" y="3690610"/>
            <a:ext cx="944392" cy="13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724400" y="2867309"/>
            <a:ext cx="434880" cy="5755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29200" y="2867309"/>
            <a:ext cx="1371600" cy="5755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265235" y="2866615"/>
            <a:ext cx="2426624" cy="576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6" idx="1"/>
          </p:cNvCxnSpPr>
          <p:nvPr/>
        </p:nvCxnSpPr>
        <p:spPr>
          <a:xfrm>
            <a:off x="5265235" y="3705185"/>
            <a:ext cx="11355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8" idx="2"/>
          </p:cNvCxnSpPr>
          <p:nvPr/>
        </p:nvCxnSpPr>
        <p:spPr>
          <a:xfrm>
            <a:off x="2558309" y="2866614"/>
            <a:ext cx="1645402" cy="5762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3" idx="2"/>
          </p:cNvCxnSpPr>
          <p:nvPr/>
        </p:nvCxnSpPr>
        <p:spPr>
          <a:xfrm flipV="1">
            <a:off x="4572000" y="3966087"/>
            <a:ext cx="0" cy="899652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374506" y="4865739"/>
            <a:ext cx="439498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Your Favorite Client Software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347029" y="3973461"/>
            <a:ext cx="0" cy="899652"/>
          </a:xfrm>
          <a:prstGeom prst="straightConnector1">
            <a:avLst/>
          </a:prstGeom>
          <a:ln>
            <a:solidFill>
              <a:srgbClr val="00B05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2944599" y="3810000"/>
            <a:ext cx="944394" cy="1"/>
          </a:xfrm>
          <a:prstGeom prst="straightConnector1">
            <a:avLst/>
          </a:prstGeom>
          <a:ln>
            <a:solidFill>
              <a:srgbClr val="00B05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950539" y="3581400"/>
            <a:ext cx="944392" cy="0"/>
          </a:xfrm>
          <a:prstGeom prst="straightConnector1">
            <a:avLst/>
          </a:prstGeom>
          <a:ln>
            <a:solidFill>
              <a:srgbClr val="00B05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800600" y="3973461"/>
            <a:ext cx="0" cy="892278"/>
          </a:xfrm>
          <a:prstGeom prst="straightConnector1">
            <a:avLst/>
          </a:prstGeom>
          <a:ln>
            <a:solidFill>
              <a:srgbClr val="00B05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082999" y="423124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1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65480" y="384598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249314" y="3243520"/>
            <a:ext cx="314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3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71945" y="4246094"/>
            <a:ext cx="314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4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6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5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524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Acting as a middleman allows ERDDAP to</a:t>
            </a:r>
            <a:endParaRPr lang="en-US" sz="6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2057400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Improve </a:t>
            </a:r>
            <a:r>
              <a:rPr lang="en-US" sz="2800" dirty="0" smtClean="0"/>
              <a:t>each dataset's metadata.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Generate ISO 19115 metadata.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Standardize the format of time data</a:t>
            </a:r>
            <a:r>
              <a:rPr lang="en-US" sz="2800" dirty="0" smtClean="0"/>
              <a:t>.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Provide a unified way for users to search for datasets.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Offer a standard way to request data from any dataset.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Let users specify the response file format.</a:t>
            </a:r>
            <a:br>
              <a:rPr lang="en-US" sz="2800" dirty="0" smtClean="0"/>
            </a:b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Make life easier for data providers and for users.</a:t>
            </a:r>
            <a:br>
              <a:rPr lang="en-US" sz="2800" dirty="0" smtClean="0"/>
            </a:b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0985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Gridded Data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1226" y="1371600"/>
            <a:ext cx="89227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RESTful URL specifies an entire request:</a:t>
            </a:r>
            <a:r>
              <a:rPr lang="en-US" sz="2000" dirty="0" smtClean="0"/>
              <a:t> </a:t>
            </a:r>
            <a:r>
              <a:rPr lang="en-US" dirty="0" smtClean="0"/>
              <a:t>dataset, response file type, subset: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http://coastwatch.pfeg.noaa.gov/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erddap/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griddap/</a:t>
            </a:r>
            <a:r>
              <a:rPr lang="en-US" sz="2000" dirty="0" smtClean="0">
                <a:solidFill>
                  <a:srgbClr val="00B050"/>
                </a:solidFill>
              </a:rPr>
              <a:t>jplMURSST41</a:t>
            </a:r>
            <a:r>
              <a:rPr lang="en-US" sz="2000" dirty="0" smtClean="0">
                <a:solidFill>
                  <a:srgbClr val="00B0F0"/>
                </a:solidFill>
              </a:rPr>
              <a:t>.html</a:t>
            </a:r>
            <a:br>
              <a:rPr lang="en-US" sz="2000" dirty="0" smtClean="0">
                <a:solidFill>
                  <a:srgbClr val="00B0F0"/>
                </a:solidFill>
              </a:rPr>
            </a:br>
            <a:r>
              <a:rPr lang="en-US" sz="2000" dirty="0" smtClean="0"/>
              <a:t>?</a:t>
            </a:r>
            <a:r>
              <a:rPr lang="en-US" sz="2000" dirty="0" err="1" smtClean="0">
                <a:solidFill>
                  <a:srgbClr val="0070C0"/>
                </a:solidFill>
              </a:rPr>
              <a:t>analysed_sst</a:t>
            </a:r>
            <a:r>
              <a:rPr lang="en-US" sz="2000" dirty="0" smtClean="0">
                <a:solidFill>
                  <a:srgbClr val="0000FF"/>
                </a:solidFill>
              </a:rPr>
              <a:t>[(2016-07-01T09:00:00Z)]</a:t>
            </a:r>
            <a:r>
              <a:rPr lang="en-US" sz="2000" dirty="0" smtClean="0">
                <a:solidFill>
                  <a:srgbClr val="7030A0"/>
                </a:solidFill>
              </a:rPr>
              <a:t>[(-89.99):(89.99)]</a:t>
            </a:r>
            <a:r>
              <a:rPr lang="en-US" sz="2000" dirty="0" smtClean="0">
                <a:solidFill>
                  <a:srgbClr val="C00000"/>
                </a:solidFill>
              </a:rPr>
              <a:t>[(-179.00):(180)]</a:t>
            </a:r>
            <a:br>
              <a:rPr lang="en-US" sz="2000" dirty="0" smtClean="0">
                <a:solidFill>
                  <a:srgbClr val="C00000"/>
                </a:solidFill>
              </a:rPr>
            </a:br>
            <a:endParaRPr lang="en-US" sz="2000" dirty="0" smtClean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Special file types: </a:t>
            </a:r>
            <a:r>
              <a:rPr lang="en-US" sz="2000" dirty="0" smtClean="0"/>
              <a:t>.html (Data </a:t>
            </a:r>
            <a:br>
              <a:rPr lang="en-US" sz="2000" dirty="0" smtClean="0"/>
            </a:br>
            <a:r>
              <a:rPr lang="en-US" sz="2000" dirty="0" smtClean="0"/>
              <a:t>Access Form), .graph (graph form), .</a:t>
            </a:r>
            <a:r>
              <a:rPr lang="en-US" sz="2000" dirty="0" err="1" smtClean="0"/>
              <a:t>fgdc</a:t>
            </a:r>
            <a:r>
              <a:rPr lang="en-US" sz="2000" dirty="0" smtClean="0"/>
              <a:t>,</a:t>
            </a:r>
            <a:br>
              <a:rPr lang="en-US" sz="2000" dirty="0" smtClean="0"/>
            </a:br>
            <a:r>
              <a:rPr lang="en-US" sz="2000" dirty="0" smtClean="0"/>
              <a:t>.iso19115, .das, .</a:t>
            </a:r>
            <a:r>
              <a:rPr lang="en-US" sz="2000" dirty="0" err="1" smtClean="0"/>
              <a:t>dds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Data file types:</a:t>
            </a:r>
            <a:r>
              <a:rPr lang="en-US" sz="2000" dirty="0" smtClean="0"/>
              <a:t> .</a:t>
            </a:r>
            <a:r>
              <a:rPr lang="en-US" sz="2000" dirty="0" err="1" smtClean="0"/>
              <a:t>asc</a:t>
            </a:r>
            <a:r>
              <a:rPr lang="en-US" sz="2000" dirty="0" smtClean="0"/>
              <a:t>, .csv, .</a:t>
            </a:r>
            <a:r>
              <a:rPr lang="en-US" sz="2000" dirty="0" err="1" smtClean="0"/>
              <a:t>esriAscii</a:t>
            </a:r>
            <a:r>
              <a:rPr lang="en-US" sz="2000" dirty="0" smtClean="0"/>
              <a:t>,</a:t>
            </a:r>
            <a:br>
              <a:rPr lang="en-US" sz="2000" dirty="0" smtClean="0"/>
            </a:br>
            <a:r>
              <a:rPr lang="en-US" sz="2000" dirty="0" smtClean="0"/>
              <a:t>.</a:t>
            </a:r>
            <a:r>
              <a:rPr lang="en-US" sz="2000" dirty="0" err="1" smtClean="0"/>
              <a:t>json</a:t>
            </a:r>
            <a:r>
              <a:rPr lang="en-US" sz="2000" dirty="0" smtClean="0"/>
              <a:t>, .</a:t>
            </a:r>
            <a:r>
              <a:rPr lang="en-US" sz="2000" dirty="0" err="1" smtClean="0"/>
              <a:t>htmlTable</a:t>
            </a:r>
            <a:r>
              <a:rPr lang="en-US" sz="2000" dirty="0" smtClean="0"/>
              <a:t>, .mat, .nc, .</a:t>
            </a:r>
            <a:r>
              <a:rPr lang="en-US" sz="2000" dirty="0" err="1" smtClean="0"/>
              <a:t>odvTxt</a:t>
            </a:r>
            <a:r>
              <a:rPr lang="en-US" sz="2000" dirty="0" smtClean="0"/>
              <a:t>, .</a:t>
            </a:r>
            <a:r>
              <a:rPr lang="en-US" sz="2000" dirty="0" err="1" smtClean="0"/>
              <a:t>tsv</a:t>
            </a:r>
            <a:r>
              <a:rPr lang="en-US" sz="2000" dirty="0" smtClean="0"/>
              <a:t>, ...</a:t>
            </a:r>
            <a:br>
              <a:rPr lang="en-US" sz="2000" dirty="0" smtClean="0"/>
            </a:b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Image file types: </a:t>
            </a:r>
            <a:r>
              <a:rPr lang="en-US" sz="2000" dirty="0" smtClean="0"/>
              <a:t>.</a:t>
            </a:r>
            <a:r>
              <a:rPr lang="en-US" sz="2000" dirty="0" err="1" smtClean="0"/>
              <a:t>geotif</a:t>
            </a:r>
            <a:r>
              <a:rPr lang="en-US" sz="2000" dirty="0" smtClean="0"/>
              <a:t>, .</a:t>
            </a:r>
            <a:r>
              <a:rPr lang="en-US" sz="2000" dirty="0" err="1" smtClean="0"/>
              <a:t>kml</a:t>
            </a:r>
            <a:r>
              <a:rPr lang="en-US" sz="2000" dirty="0" smtClean="0"/>
              <a:t>, </a:t>
            </a:r>
            <a:br>
              <a:rPr lang="en-US" sz="2000" dirty="0" smtClean="0"/>
            </a:br>
            <a:r>
              <a:rPr lang="en-US" sz="2000" dirty="0" smtClean="0"/>
              <a:t>.pdf, .</a:t>
            </a:r>
            <a:r>
              <a:rPr lang="en-US" sz="2000" dirty="0" err="1" smtClean="0"/>
              <a:t>png</a:t>
            </a:r>
            <a:r>
              <a:rPr lang="en-US" sz="2000" dirty="0" smtClean="0"/>
              <a:t>, .</a:t>
            </a:r>
            <a:r>
              <a:rPr lang="en-US" sz="2000" dirty="0" err="1" smtClean="0"/>
              <a:t>transparentPng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515" b="31515"/>
          <a:stretch/>
        </p:blipFill>
        <p:spPr>
          <a:xfrm>
            <a:off x="5257800" y="1473200"/>
            <a:ext cx="36576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6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4731</TotalTime>
  <Words>764</Words>
  <Application>Microsoft Office PowerPoint</Application>
  <PresentationFormat>On-screen Show (4:3)</PresentationFormat>
  <Paragraphs>202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EML, KNB,  and ERDDAP</vt:lpstr>
      <vt:lpstr>PowerPoint Presentation</vt:lpstr>
      <vt:lpstr>PowerPoint Presentation</vt:lpstr>
      <vt:lpstr>PowerPoint Presentation</vt:lpstr>
      <vt:lpstr>PowerPoint Presentation</vt:lpstr>
      <vt:lpstr>What ERDDAP looks like to a user:</vt:lpstr>
      <vt:lpstr>What ERDDAP looks like to a data provider:</vt:lpstr>
      <vt:lpstr>Acting as a middleman allows ERDDAP to</vt:lpstr>
      <vt:lpstr>Gridded Data</vt:lpstr>
      <vt:lpstr>Tabular Data</vt:lpstr>
      <vt:lpstr>PowerPoint Presentation</vt:lpstr>
      <vt:lpstr>Knowledge Network for Biocomplexity (KNB)</vt:lpstr>
      <vt:lpstr>Ecological Metadata Language (EML)</vt:lpstr>
      <vt:lpstr>PowerPoint Presentation</vt:lpstr>
      <vt:lpstr>What if we combined ERDDAP and EML?!</vt:lpstr>
      <vt:lpstr>GenerateDatasetsXml</vt:lpstr>
      <vt:lpstr>It works great!</vt:lpstr>
      <vt:lpstr>Advantages of having the datasets in ERDDAP:</vt:lpstr>
      <vt:lpstr>Public Access to Research Results (PARR) Requirements</vt:lpstr>
      <vt:lpstr>A Bridge</vt:lpstr>
      <vt:lpstr>What's Next?</vt:lpstr>
      <vt:lpstr>Thank you! Questions? Comments? Suggestions? Want to work on this?  email bob.simons@noaa.gov        Give ERDDAP a try! http://coastwatch.pfeg.noaa.gov/erddap/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and 20</dc:title>
  <dc:creator>Bob.Simons</dc:creator>
  <cp:lastModifiedBy>Bob.Simons</cp:lastModifiedBy>
  <cp:revision>255</cp:revision>
  <dcterms:created xsi:type="dcterms:W3CDTF">2015-11-17T16:29:41Z</dcterms:created>
  <dcterms:modified xsi:type="dcterms:W3CDTF">2017-04-07T19:15:36Z</dcterms:modified>
</cp:coreProperties>
</file>