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4" r:id="rId2"/>
    <p:sldId id="294" r:id="rId3"/>
    <p:sldId id="301" r:id="rId4"/>
    <p:sldId id="303" r:id="rId5"/>
    <p:sldId id="302" r:id="rId6"/>
    <p:sldId id="317" r:id="rId7"/>
    <p:sldId id="304" r:id="rId8"/>
    <p:sldId id="305" r:id="rId9"/>
    <p:sldId id="308" r:id="rId10"/>
    <p:sldId id="310" r:id="rId11"/>
    <p:sldId id="314" r:id="rId12"/>
    <p:sldId id="316" r:id="rId13"/>
    <p:sldId id="309" r:id="rId14"/>
    <p:sldId id="315" r:id="rId15"/>
    <p:sldId id="300" r:id="rId16"/>
    <p:sldId id="313" r:id="rId17"/>
    <p:sldId id="27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9" autoAdjust="0"/>
    <p:restoredTop sz="74386" autoAdjust="0"/>
  </p:normalViewPr>
  <p:slideViewPr>
    <p:cSldViewPr>
      <p:cViewPr varScale="1">
        <p:scale>
          <a:sx n="60" d="100"/>
          <a:sy n="60" d="100"/>
        </p:scale>
        <p:origin x="-4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C64BAC-2DAE-42B8-8BBE-AA7236A335DA}" type="datetimeFigureOut">
              <a:rPr lang="en-US" smtClean="0"/>
              <a:t>2018-07-14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724744-5C55-4093-ABEC-8067049F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2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Hello.</a:t>
            </a:r>
            <a:r>
              <a:rPr lang="en-US" sz="1400" baseline="0" dirty="0" smtClean="0"/>
              <a:t> I'm Bob Simons, the author of ERDDAP.</a:t>
            </a:r>
          </a:p>
          <a:p>
            <a:r>
              <a:rPr lang="en-US" sz="1400" baseline="0" dirty="0" smtClean="0"/>
              <a:t>Thank you very much for coming to this session and this talk.</a:t>
            </a:r>
          </a:p>
          <a:p>
            <a:endParaRPr lang="en-US" sz="1200" baseline="0" dirty="0" smtClean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13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400" dirty="0" smtClean="0"/>
              <a:t>Here's the ERDDAP web page for requesting a subset of a gridded dataset. </a:t>
            </a:r>
          </a:p>
          <a:p>
            <a:pPr marL="0" indent="0">
              <a:buFont typeface="Arial" charset="0"/>
              <a:buNone/>
            </a:pPr>
            <a:r>
              <a:rPr lang="en-US" sz="1400" dirty="0" smtClean="0"/>
              <a:t>A gridded</a:t>
            </a:r>
            <a:r>
              <a:rPr lang="en-US" sz="1400" baseline="0" dirty="0" smtClean="0"/>
              <a:t> dataset has dimensions and related 1D dimension variables</a:t>
            </a:r>
          </a:p>
          <a:p>
            <a:pPr marL="0" indent="0">
              <a:buFont typeface="Arial" charset="0"/>
              <a:buNone/>
            </a:pPr>
            <a:r>
              <a:rPr lang="en-US" sz="1400" baseline="0" dirty="0" smtClean="0"/>
              <a:t>  and grid variables that  all of those dimensions.</a:t>
            </a:r>
            <a:endParaRPr lang="en-US" sz="1400" dirty="0" smtClean="0"/>
          </a:p>
          <a:p>
            <a:pPr marL="0" indent="0">
              <a:buFont typeface="Arial" charset="0"/>
              <a:buNone/>
            </a:pPr>
            <a:r>
              <a:rPr lang="en-US" sz="1400" dirty="0" smtClean="0"/>
              <a:t>The options on the web page</a:t>
            </a:r>
            <a:r>
              <a:rPr lang="en-US" sz="1400" baseline="0" dirty="0" smtClean="0"/>
              <a:t> reflect the options of the underlying web service.</a:t>
            </a:r>
          </a:p>
          <a:p>
            <a:pPr marL="0" indent="0">
              <a:buFont typeface="Arial" charset="0"/>
              <a:buNone/>
            </a:pPr>
            <a:r>
              <a:rPr lang="en-US" sz="1400" baseline="0" dirty="0" smtClean="0"/>
              <a:t>If fact you can request the URL that the web page will send to ERDDAP</a:t>
            </a:r>
          </a:p>
          <a:p>
            <a:pPr marL="0" indent="0">
              <a:buFont typeface="Arial" charset="0"/>
              <a:buNone/>
            </a:pPr>
            <a:r>
              <a:rPr lang="en-US" sz="1400" baseline="0" dirty="0" smtClean="0"/>
              <a:t>  with the "Just generate the URL" button.</a:t>
            </a:r>
          </a:p>
          <a:p>
            <a:pPr marL="0" indent="0">
              <a:buFont typeface="Arial" charset="0"/>
              <a:buNone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5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aseline="0" dirty="0" smtClean="0"/>
              <a:t>Most people are familiar with THREDDS and its use of OPeNDAP-style</a:t>
            </a:r>
          </a:p>
          <a:p>
            <a:pPr marL="0" indent="0">
              <a:buNone/>
            </a:pPr>
            <a:r>
              <a:rPr lang="en-US" sz="1400" baseline="0" dirty="0" smtClean="0"/>
              <a:t>requests for multidimensional gridded data. </a:t>
            </a:r>
          </a:p>
          <a:p>
            <a:pPr marL="0" indent="0">
              <a:buNone/>
            </a:pPr>
            <a:r>
              <a:rPr lang="en-US" sz="1400" baseline="0" dirty="0" smtClean="0"/>
              <a:t>But most people don't know that OPeNDAP has another whole section</a:t>
            </a:r>
          </a:p>
          <a:p>
            <a:pPr marL="0" indent="0">
              <a:buNone/>
            </a:pPr>
            <a:r>
              <a:rPr lang="en-US" sz="1400" baseline="0" dirty="0" smtClean="0"/>
              <a:t>for dealing with what it calls sequences, but which I'll call tabular data.</a:t>
            </a:r>
          </a:p>
          <a:p>
            <a:pPr marL="0" indent="0">
              <a:buNone/>
            </a:pPr>
            <a:endParaRPr lang="en-US" sz="1400" baseline="0" dirty="0" smtClean="0"/>
          </a:p>
          <a:p>
            <a:pPr marL="0" indent="0">
              <a:buNone/>
            </a:pPr>
            <a:r>
              <a:rPr lang="en-US" sz="1400" baseline="0" dirty="0" smtClean="0"/>
              <a:t>So ERDDAP treats datasets as either multidimensional gridded datasets,</a:t>
            </a:r>
          </a:p>
          <a:p>
            <a:pPr marL="0" indent="0">
              <a:buNone/>
            </a:pPr>
            <a:r>
              <a:rPr lang="en-US" sz="1400" baseline="0" dirty="0" smtClean="0"/>
              <a:t>or as tabular datasets.</a:t>
            </a:r>
          </a:p>
          <a:p>
            <a:pPr marL="0" indent="0">
              <a:buNone/>
            </a:pPr>
            <a:r>
              <a:rPr lang="en-US" sz="1400" baseline="0" dirty="0" smtClean="0"/>
              <a:t>In both cases, a RESTful URL specifies the entire request.</a:t>
            </a:r>
          </a:p>
          <a:p>
            <a:pPr marL="0" indent="0">
              <a:buNone/>
            </a:pPr>
            <a:r>
              <a:rPr lang="en-US" sz="1400" baseline="0" dirty="0" smtClean="0"/>
              <a:t>For gridded data, the request URL has ... [parts of request]</a:t>
            </a:r>
          </a:p>
          <a:p>
            <a:pPr marL="0" indent="0">
              <a:buNone/>
            </a:pPr>
            <a:endParaRPr lang="en-US" sz="1400" baseline="0" dirty="0" smtClean="0"/>
          </a:p>
          <a:p>
            <a:pPr marL="0" indent="0">
              <a:buNone/>
            </a:pPr>
            <a:r>
              <a:rPr lang="en-US" sz="1400" baseline="0" dirty="0" smtClean="0"/>
              <a:t>ERDDAP supports standard OPeNDAP request which use index values for the dimensions.</a:t>
            </a:r>
          </a:p>
          <a:p>
            <a:pPr marL="0" indent="0">
              <a:buNone/>
            </a:pPr>
            <a:r>
              <a:rPr lang="en-US" sz="1400" baseline="0" dirty="0" smtClean="0"/>
              <a:t>But, in addition to that, if you surround the values with parentheses,</a:t>
            </a:r>
          </a:p>
          <a:p>
            <a:pPr marL="0" indent="0">
              <a:buNone/>
            </a:pPr>
            <a:r>
              <a:rPr lang="en-US" sz="1400" baseline="0" dirty="0" smtClean="0"/>
              <a:t>you can specify actual dimension value in the units of the dimension.</a:t>
            </a:r>
          </a:p>
          <a:p>
            <a:pPr marL="0" indent="0">
              <a:buNone/>
            </a:pPr>
            <a:r>
              <a:rPr lang="en-US" sz="1400" baseline="0" dirty="0" smtClean="0"/>
              <a:t>So here's a specific time value, a start and stop latitude value and </a:t>
            </a:r>
          </a:p>
          <a:p>
            <a:pPr marL="0" indent="0">
              <a:buNone/>
            </a:pPr>
            <a:r>
              <a:rPr lang="en-US" sz="1400" baseline="0" dirty="0" smtClean="0"/>
              <a:t>a start and stop longitude value.</a:t>
            </a:r>
          </a:p>
          <a:p>
            <a:pPr marL="0" indent="0">
              <a:buNone/>
            </a:pPr>
            <a:endParaRPr lang="en-US" sz="1400" baseline="0" dirty="0" smtClean="0"/>
          </a:p>
          <a:p>
            <a:pPr marL="0" indent="0">
              <a:buNone/>
            </a:pPr>
            <a:r>
              <a:rPr lang="en-US" sz="1400" baseline="0" dirty="0" smtClean="0"/>
              <a:t>... [file types]</a:t>
            </a:r>
          </a:p>
          <a:p>
            <a:pPr marL="0" indent="0">
              <a:buNone/>
            </a:pPr>
            <a:endParaRPr lang="en-US" sz="1400" baseline="0" dirty="0" smtClean="0"/>
          </a:p>
          <a:p>
            <a:pPr marL="0" indent="0">
              <a:buNone/>
            </a:pPr>
            <a:endParaRPr lang="en-US" sz="1400" baseline="0" dirty="0" smtClean="0"/>
          </a:p>
          <a:p>
            <a:pPr marL="0" indent="0">
              <a:buNone/>
            </a:pPr>
            <a:endParaRPr lang="en-US" sz="14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/>
              <a:t>... so users can make customized graphs and maps.</a:t>
            </a:r>
          </a:p>
          <a:p>
            <a:pPr marL="0" indent="0">
              <a:buNone/>
            </a:pPr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5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400" dirty="0" smtClean="0"/>
              <a:t>Here's the ERDDAP web page for requesting a subset of a </a:t>
            </a:r>
            <a:r>
              <a:rPr lang="en-US" sz="1400" b="1" dirty="0" smtClean="0"/>
              <a:t>tabular</a:t>
            </a:r>
            <a:r>
              <a:rPr lang="en-US" sz="1400" dirty="0" smtClean="0"/>
              <a:t> dataset. </a:t>
            </a:r>
          </a:p>
          <a:p>
            <a:pPr marL="0" indent="0">
              <a:buFont typeface="Arial" charset="0"/>
              <a:buNone/>
            </a:pPr>
            <a:r>
              <a:rPr lang="en-US" sz="1400" dirty="0" smtClean="0"/>
              <a:t>A tabular dataset can be thought of as</a:t>
            </a:r>
            <a:r>
              <a:rPr lang="en-US" sz="1400" baseline="0" dirty="0" smtClean="0"/>
              <a:t> a database-like table of data</a:t>
            </a:r>
          </a:p>
          <a:p>
            <a:pPr marL="0" indent="0">
              <a:buFont typeface="Arial" charset="0"/>
              <a:buNone/>
            </a:pPr>
            <a:r>
              <a:rPr lang="en-US" sz="1400" baseline="0" dirty="0" smtClean="0"/>
              <a:t>  with columns that each hold one type of information</a:t>
            </a:r>
          </a:p>
          <a:p>
            <a:pPr marL="0" indent="0">
              <a:buFont typeface="Arial" charset="0"/>
              <a:buNone/>
            </a:pPr>
            <a:r>
              <a:rPr lang="en-US" sz="1400" baseline="0" dirty="0" smtClean="0"/>
              <a:t>  and rows for each observation.</a:t>
            </a:r>
          </a:p>
          <a:p>
            <a:pPr marL="0" indent="0">
              <a:buFont typeface="Arial" charset="0"/>
              <a:buNone/>
            </a:pPr>
            <a:r>
              <a:rPr lang="en-US" sz="1400" baseline="0" dirty="0" smtClean="0"/>
              <a:t>ERDDAP treats all of the CF Discrete Sample Geometry-type datasets as tabular datasets.</a:t>
            </a:r>
          </a:p>
          <a:p>
            <a:pPr marL="0" indent="0">
              <a:buFont typeface="Arial" charset="0"/>
              <a:buNone/>
            </a:pPr>
            <a:r>
              <a:rPr lang="en-US" sz="1400" baseline="0" dirty="0" smtClean="0"/>
              <a:t>  That includes </a:t>
            </a:r>
            <a:r>
              <a:rPr lang="en-US" sz="1400" baseline="0" dirty="0" err="1" smtClean="0"/>
              <a:t>timeseries</a:t>
            </a:r>
            <a:r>
              <a:rPr lang="en-US" sz="1400" baseline="0" dirty="0" smtClean="0"/>
              <a:t>, profiles, trajectories, etc.  </a:t>
            </a:r>
            <a:endParaRPr lang="en-US" sz="1400" dirty="0" smtClean="0"/>
          </a:p>
          <a:p>
            <a:pPr marL="0" indent="0">
              <a:buFont typeface="Arial" charset="0"/>
              <a:buNone/>
            </a:pPr>
            <a:r>
              <a:rPr lang="en-US" sz="1400" dirty="0" smtClean="0"/>
              <a:t>As before,</a:t>
            </a:r>
            <a:r>
              <a:rPr lang="en-US" sz="1400" baseline="0" dirty="0" smtClean="0"/>
              <a:t> the options on the web </a:t>
            </a:r>
            <a:r>
              <a:rPr lang="en-US" sz="1400" baseline="0" dirty="0" err="1" smtClean="0"/>
              <a:t>pabe</a:t>
            </a:r>
            <a:r>
              <a:rPr lang="en-US" sz="1400" baseline="0" dirty="0" smtClean="0"/>
              <a:t> reflect the options of the underlying web service.</a:t>
            </a:r>
          </a:p>
          <a:p>
            <a:pPr marL="0" indent="0">
              <a:buFont typeface="Arial" charset="0"/>
              <a:buNone/>
            </a:pPr>
            <a:r>
              <a:rPr lang="en-US" sz="1400" baseline="0" dirty="0" smtClean="0"/>
              <a:t>And, as before, you can request the URL that the web page will send to ERDDAP</a:t>
            </a:r>
          </a:p>
          <a:p>
            <a:pPr marL="0" indent="0">
              <a:buFont typeface="Arial" charset="0"/>
              <a:buNone/>
            </a:pPr>
            <a:r>
              <a:rPr lang="en-US" sz="1400" baseline="0" dirty="0" smtClean="0"/>
              <a:t>  with the "Just generate the URL" button.</a:t>
            </a:r>
          </a:p>
          <a:p>
            <a:pPr marL="0" indent="0">
              <a:buFont typeface="Arial" charset="0"/>
              <a:buNone/>
            </a:pPr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5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aseline="0" dirty="0" smtClean="0"/>
              <a:t>Similarly, for tabular datasets, a RESTful URL ...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You may have noticed that an OPeNDAP request for tabular</a:t>
            </a:r>
          </a:p>
          <a:p>
            <a:r>
              <a:rPr lang="en-US" sz="1400" baseline="0" dirty="0" smtClean="0"/>
              <a:t>is very much like a request to a database using SQL, the language for database requests.</a:t>
            </a:r>
          </a:p>
          <a:p>
            <a:r>
              <a:rPr lang="en-US" sz="1400" baseline="0" dirty="0" smtClean="0"/>
              <a:t>SQL requests have SELECT </a:t>
            </a:r>
            <a:r>
              <a:rPr lang="en-US" sz="1400" i="1" baseline="0" dirty="0" smtClean="0"/>
              <a:t>these variables</a:t>
            </a:r>
            <a:r>
              <a:rPr lang="en-US" sz="1400" baseline="0" dirty="0" smtClean="0"/>
              <a:t> FROM </a:t>
            </a:r>
            <a:r>
              <a:rPr lang="en-US" sz="1400" i="1" baseline="0" dirty="0" smtClean="0"/>
              <a:t>this table</a:t>
            </a:r>
            <a:r>
              <a:rPr lang="en-US" sz="1400" baseline="0" dirty="0" smtClean="0"/>
              <a:t> WHERE </a:t>
            </a:r>
            <a:r>
              <a:rPr lang="en-US" sz="1400" i="1" baseline="0" dirty="0" smtClean="0"/>
              <a:t>these things are true</a:t>
            </a:r>
            <a:r>
              <a:rPr lang="en-US" sz="1400" baseline="0" dirty="0" smtClean="0"/>
              <a:t>.</a:t>
            </a:r>
          </a:p>
          <a:p>
            <a:r>
              <a:rPr lang="en-US" sz="1400" baseline="0" dirty="0" smtClean="0"/>
              <a:t>This is particularly convenient for ERDDAP when the source dataset is a database,</a:t>
            </a:r>
          </a:p>
          <a:p>
            <a:r>
              <a:rPr lang="en-US" sz="1400" baseline="0" dirty="0" smtClean="0"/>
              <a:t>because ERDDAP can easily translate an ERDDAP request into a SQL request</a:t>
            </a:r>
          </a:p>
          <a:p>
            <a:r>
              <a:rPr lang="en-US" sz="1400" baseline="0" dirty="0" smtClean="0"/>
              <a:t>to get data from the database.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As with requests to gridded datasets, ERDDAP supports lots of file types.</a:t>
            </a:r>
          </a:p>
          <a:p>
            <a:r>
              <a:rPr lang="en-US" sz="1400" baseline="0" dirty="0" smtClean="0"/>
              <a:t>There are Special file types ...</a:t>
            </a:r>
          </a:p>
          <a:p>
            <a:endParaRPr lang="en-US" sz="1400" baseline="0" dirty="0" smtClean="0"/>
          </a:p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dirty="0" smtClean="0"/>
              <a:t>...</a:t>
            </a:r>
          </a:p>
          <a:p>
            <a:r>
              <a:rPr lang="en-US" sz="1400" b="0" dirty="0" smtClean="0"/>
              <a:t>max(</a:t>
            </a:r>
            <a:r>
              <a:rPr lang="en-US" sz="1400" b="0" baseline="0" dirty="0" smtClean="0"/>
              <a:t>) is an ERDDAP extension to the DAP standard.</a:t>
            </a:r>
          </a:p>
          <a:p>
            <a:r>
              <a:rPr lang="en-US" sz="1400" b="0" baseline="0" dirty="0" smtClean="0"/>
              <a:t>...</a:t>
            </a:r>
            <a:endParaRPr lang="en-US" sz="1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5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ERDDAP is an on-going project.</a:t>
            </a:r>
          </a:p>
          <a:p>
            <a:r>
              <a:rPr lang="en-US" sz="1400" dirty="0" smtClean="0"/>
              <a:t>New features are continually</a:t>
            </a:r>
            <a:r>
              <a:rPr lang="en-US" sz="1400" baseline="0" dirty="0" smtClean="0"/>
              <a:t> being added in order to help with user's needs.</a:t>
            </a:r>
          </a:p>
          <a:p>
            <a:r>
              <a:rPr lang="en-US" sz="1400" baseline="0" dirty="0" smtClean="0"/>
              <a:t>So it is very likely there will be additional filters </a:t>
            </a:r>
          </a:p>
          <a:p>
            <a:r>
              <a:rPr lang="en-US" sz="1400" baseline="0" smtClean="0"/>
              <a:t>  to </a:t>
            </a:r>
            <a:r>
              <a:rPr lang="en-US" sz="1400" baseline="0" dirty="0" smtClean="0"/>
              <a:t>do other types of processing on </a:t>
            </a:r>
            <a:r>
              <a:rPr lang="en-US" sz="1400" baseline="0" smtClean="0"/>
              <a:t>the server.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5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sz="1400" dirty="0" smtClean="0"/>
              <a:t>So</a:t>
            </a:r>
            <a:r>
              <a:rPr lang="en-US" sz="1400" baseline="0" dirty="0" smtClean="0"/>
              <a:t> that you have the context for this talk, h</a:t>
            </a:r>
            <a:r>
              <a:rPr lang="en-US" sz="1400" dirty="0" smtClean="0"/>
              <a:t>ere's</a:t>
            </a:r>
            <a:r>
              <a:rPr lang="en-US" sz="1400" baseline="0" dirty="0" smtClean="0"/>
              <a:t> a super quick </a:t>
            </a:r>
            <a:r>
              <a:rPr lang="en-US" sz="1400" baseline="0" dirty="0" smtClean="0"/>
              <a:t>overview of ERDDAP.</a:t>
            </a:r>
          </a:p>
          <a:p>
            <a:pPr defTabSz="931774">
              <a:defRPr/>
            </a:pPr>
            <a:r>
              <a:rPr lang="en-US" sz="1400" dirty="0" smtClean="0"/>
              <a:t>ERDDAP </a:t>
            </a:r>
            <a:r>
              <a:rPr lang="en-US" sz="1400" dirty="0"/>
              <a:t>is </a:t>
            </a:r>
            <a:r>
              <a:rPr lang="en-US" sz="1400" dirty="0" smtClean="0"/>
              <a:t>a data server. It is </a:t>
            </a:r>
            <a:r>
              <a:rPr lang="en-US" sz="1400" b="1" dirty="0" smtClean="0"/>
              <a:t>reusable</a:t>
            </a:r>
            <a:r>
              <a:rPr lang="en-US" sz="1400" dirty="0"/>
              <a:t>, Free, and Open </a:t>
            </a:r>
            <a:r>
              <a:rPr lang="en-US" sz="1400" dirty="0" smtClean="0"/>
              <a:t>Source software.</a:t>
            </a:r>
            <a:endParaRPr lang="en-US" sz="1400" dirty="0"/>
          </a:p>
          <a:p>
            <a:r>
              <a:rPr lang="en-US" sz="1400" dirty="0"/>
              <a:t>It has been installed at more than </a:t>
            </a:r>
            <a:r>
              <a:rPr lang="en-US" sz="1400" b="1" dirty="0"/>
              <a:t>7</a:t>
            </a:r>
            <a:r>
              <a:rPr lang="en-US" sz="1400" b="1" dirty="0" smtClean="0"/>
              <a:t>0 </a:t>
            </a:r>
            <a:r>
              <a:rPr lang="en-US" sz="1400" b="1" dirty="0"/>
              <a:t>institutions </a:t>
            </a:r>
            <a:r>
              <a:rPr lang="en-US" sz="1400" dirty="0"/>
              <a:t>in at least </a:t>
            </a:r>
            <a:r>
              <a:rPr lang="en-US" sz="1400" b="1" dirty="0"/>
              <a:t>10 countries </a:t>
            </a:r>
          </a:p>
          <a:p>
            <a:r>
              <a:rPr lang="en-US" sz="1400" dirty="0"/>
              <a:t>and is on NOAA's list of </a:t>
            </a:r>
            <a:r>
              <a:rPr lang="en-US" sz="1400" b="1" dirty="0"/>
              <a:t>recommended data servers</a:t>
            </a:r>
            <a:r>
              <a:rPr lang="en-US" sz="1400" dirty="0"/>
              <a:t>. 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The</a:t>
            </a:r>
            <a:r>
              <a:rPr lang="en-US" sz="1400" baseline="0" dirty="0" smtClean="0"/>
              <a:t> ERDDAP homepage has a description of ERDDAP on the left</a:t>
            </a:r>
          </a:p>
          <a:p>
            <a:r>
              <a:rPr lang="en-US" sz="1400" baseline="0" dirty="0" smtClean="0"/>
              <a:t>and several ways to search for datasets on the right.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I'll enter </a:t>
            </a:r>
            <a:r>
              <a:rPr lang="en-US" sz="1400" baseline="0" dirty="0" err="1" smtClean="0"/>
              <a:t>sst</a:t>
            </a:r>
            <a:r>
              <a:rPr lang="en-US" sz="1400" baseline="0" dirty="0" smtClean="0"/>
              <a:t> in the search box...</a:t>
            </a:r>
          </a:p>
          <a:p>
            <a:endParaRPr lang="en-US" sz="1400" dirty="0"/>
          </a:p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dirty="0" smtClean="0"/>
              <a:t>and</a:t>
            </a:r>
            <a:r>
              <a:rPr lang="en-US" sz="1400" b="0" baseline="0" dirty="0" smtClean="0"/>
              <a:t> I get a list of relevant datasets, with the most relevant at the top.</a:t>
            </a:r>
          </a:p>
          <a:p>
            <a:endParaRPr lang="en-US" sz="1400" b="0" dirty="0" smtClean="0"/>
          </a:p>
          <a:p>
            <a:r>
              <a:rPr lang="en-US" sz="1400" b="0" dirty="0" smtClean="0"/>
              <a:t>All of the search</a:t>
            </a:r>
            <a:r>
              <a:rPr lang="en-US" sz="1400" b="0" baseline="0" dirty="0" smtClean="0"/>
              <a:t> options lead to a list of </a:t>
            </a:r>
            <a:r>
              <a:rPr lang="en-US" sz="1400" b="0" dirty="0" smtClean="0"/>
              <a:t>datasets</a:t>
            </a:r>
          </a:p>
          <a:p>
            <a:r>
              <a:rPr lang="en-US" sz="1400" b="0" dirty="0" smtClean="0"/>
              <a:t>which shows</a:t>
            </a:r>
            <a:r>
              <a:rPr lang="en-US" sz="1400" b="0" baseline="0" dirty="0" smtClean="0"/>
              <a:t> ways you can access the dataset (on the left),</a:t>
            </a:r>
          </a:p>
          <a:p>
            <a:r>
              <a:rPr lang="en-US" sz="1400" b="0" baseline="0" dirty="0" smtClean="0"/>
              <a:t>the dataset titles (in the center),</a:t>
            </a:r>
          </a:p>
          <a:p>
            <a:r>
              <a:rPr lang="en-US" sz="1400" b="0" baseline="0" dirty="0" smtClean="0"/>
              <a:t>and some information about the dataset (on the right).</a:t>
            </a:r>
          </a:p>
          <a:p>
            <a:endParaRPr lang="en-US" b="1" baseline="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5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The "data" links lead to</a:t>
            </a:r>
            <a:r>
              <a:rPr lang="en-US" sz="1400" baseline="0" dirty="0" smtClean="0"/>
              <a:t> an OPeNDAP-style Data Access Form</a:t>
            </a:r>
          </a:p>
          <a:p>
            <a:r>
              <a:rPr lang="en-US" sz="1400" baseline="0" dirty="0" smtClean="0"/>
              <a:t>so you can request a subset of data.</a:t>
            </a:r>
          </a:p>
          <a:p>
            <a:endParaRPr lang="en-US" sz="1400" baseline="0" dirty="0" smtClean="0"/>
          </a:p>
          <a:p>
            <a:r>
              <a:rPr lang="en-US" sz="1400" dirty="0" smtClean="0"/>
              <a:t>ERDDAP deals with a given dataset as either</a:t>
            </a:r>
            <a:r>
              <a:rPr lang="en-US" sz="1400" baseline="0" dirty="0" smtClean="0"/>
              <a:t> </a:t>
            </a:r>
          </a:p>
          <a:p>
            <a:r>
              <a:rPr lang="en-US" sz="1400" baseline="0" dirty="0" smtClean="0"/>
              <a:t>a gridded dataset (a collection of multidimensional arrays, e.g., level 3 or 4 satellite or model data)</a:t>
            </a:r>
          </a:p>
          <a:p>
            <a:r>
              <a:rPr lang="en-US" sz="1400" baseline="0" dirty="0" smtClean="0"/>
              <a:t>or a tabular dataset (with a database-like table of columns and rows, </a:t>
            </a:r>
          </a:p>
          <a:p>
            <a:r>
              <a:rPr lang="en-US" sz="1400" baseline="0" dirty="0" smtClean="0"/>
              <a:t>  but this also works for the CF DSG data models).</a:t>
            </a:r>
          </a:p>
          <a:p>
            <a:endParaRPr lang="en-US" sz="1400" dirty="0" smtClean="0"/>
          </a:p>
          <a:p>
            <a:r>
              <a:rPr lang="en-US" sz="1400" baseline="0" dirty="0" smtClean="0"/>
              <a:t>A unique feature of ERDDAP is that you can specify the response </a:t>
            </a:r>
            <a:r>
              <a:rPr lang="en-US" sz="1400" b="1" baseline="0" dirty="0" smtClean="0"/>
              <a:t>file type</a:t>
            </a:r>
          </a:p>
          <a:p>
            <a:r>
              <a:rPr lang="en-US" sz="1400" baseline="0" dirty="0" smtClean="0"/>
              <a:t>(any of 25 different types)</a:t>
            </a:r>
          </a:p>
          <a:p>
            <a:r>
              <a:rPr lang="en-US" sz="1400" baseline="0" dirty="0" smtClean="0"/>
              <a:t>in order get the data in the format that is easiest for you to work with.</a:t>
            </a:r>
          </a:p>
          <a:p>
            <a:r>
              <a:rPr lang="en-US" sz="1400" baseline="0" dirty="0" smtClean="0"/>
              <a:t>This talk is mostly about the JSON variations among all those file types.</a:t>
            </a:r>
          </a:p>
          <a:p>
            <a:endParaRPr lang="en-US" sz="1400" baseline="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9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There are also Make A Graph web pages for all datasets,</a:t>
            </a:r>
          </a:p>
          <a:p>
            <a:r>
              <a:rPr lang="en-US" sz="1400" dirty="0" smtClean="0"/>
              <a:t>so you can create custom graphs and maps.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Web Applications (a web page with a form) are great for humans with a browser, 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but aren't suitable for big tasks. 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Imagine having to make 1000 requests by hand!</a:t>
            </a:r>
          </a:p>
          <a:p>
            <a:pPr algn="l"/>
            <a:endParaRPr lang="en-US" sz="1400" dirty="0" smtClean="0">
              <a:solidFill>
                <a:schemeClr val="tx1"/>
              </a:solidFill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With a RESTful Web Service, 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a single request URL using a standard protocol like OPeNDAP specifies an entire request.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So it is easy to automate with computer programs and scripts.</a:t>
            </a:r>
          </a:p>
          <a:p>
            <a:pPr algn="l"/>
            <a:endParaRPr lang="en-US" sz="1400" dirty="0" smtClean="0">
              <a:solidFill>
                <a:schemeClr val="tx1"/>
              </a:solidFill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It's easy to build web applications on top of web services.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So that's what ERDDAP does.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Everything in ERDDAP has a web application (a human-friendly web page) 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which uses an underlying web service (which is script-friendly).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You can use either one.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It's easy to build other web services on top of web services.</a:t>
            </a:r>
          </a:p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61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9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One more thing before I talk about </a:t>
            </a:r>
            <a:r>
              <a:rPr lang="en-US" sz="1400" dirty="0" err="1" smtClean="0"/>
              <a:t>subsetting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Let</a:t>
            </a:r>
            <a:r>
              <a:rPr lang="en-US" sz="1400" baseline="0" dirty="0" smtClean="0"/>
              <a:t> me say why </a:t>
            </a:r>
            <a:r>
              <a:rPr lang="en-US" sz="1400" baseline="0" dirty="0" err="1" smtClean="0"/>
              <a:t>subsetting</a:t>
            </a:r>
            <a:r>
              <a:rPr lang="en-US" sz="1400" baseline="0" dirty="0" smtClean="0"/>
              <a:t> is so important.</a:t>
            </a:r>
            <a:endParaRPr lang="en-US" sz="1400" dirty="0" smtClean="0"/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Well, because</a:t>
            </a:r>
            <a:r>
              <a:rPr lang="en-US" sz="1400" baseline="0" dirty="0" smtClean="0"/>
              <a:t> users often just want a portion of a dataset, </a:t>
            </a:r>
            <a:br>
              <a:rPr lang="en-US" sz="1400" baseline="0" dirty="0" smtClean="0"/>
            </a:br>
            <a:r>
              <a:rPr lang="en-US" sz="1400" baseline="0" dirty="0" smtClean="0"/>
              <a:t>so it is faster and more efficient to get just that portion.</a:t>
            </a:r>
            <a:br>
              <a:rPr lang="en-US" sz="1400" baseline="0" dirty="0" smtClean="0"/>
            </a:br>
            <a:r>
              <a:rPr lang="en-US" sz="1400" baseline="0" dirty="0" smtClean="0"/>
              <a:t>For example, a user might just want data for the Gulf of Mexico.</a:t>
            </a:r>
            <a:br>
              <a:rPr lang="en-US" sz="1400" baseline="0" dirty="0" smtClean="0"/>
            </a:br>
            <a:r>
              <a:rPr lang="en-US" sz="1400" baseline="0" dirty="0" smtClean="0"/>
              <a:t>Why download a global file when you just want 1% of it?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Aggregation</a:t>
            </a:r>
            <a:r>
              <a:rPr lang="en-US" sz="1400" baseline="0" dirty="0" smtClean="0"/>
              <a:t> highlights the need for </a:t>
            </a:r>
            <a:r>
              <a:rPr lang="en-US" sz="1400" baseline="0" dirty="0" err="1" smtClean="0"/>
              <a:t>subsetting</a:t>
            </a:r>
            <a:r>
              <a:rPr lang="en-US" sz="1400" baseline="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Users </a:t>
            </a:r>
            <a:r>
              <a:rPr lang="en-US" sz="1400" dirty="0" smtClean="0"/>
              <a:t>want aggregation.</a:t>
            </a:r>
          </a:p>
          <a:p>
            <a:endParaRPr lang="en-US" sz="1400" dirty="0" smtClean="0"/>
          </a:p>
          <a:p>
            <a:r>
              <a:rPr lang="en-US" sz="1400" dirty="0" smtClean="0"/>
              <a:t>For</a:t>
            </a:r>
            <a:r>
              <a:rPr lang="en-US" sz="1400" baseline="0" dirty="0" smtClean="0"/>
              <a:t> gridded datasets, when users search a catalog for datasets, </a:t>
            </a:r>
          </a:p>
          <a:p>
            <a:r>
              <a:rPr lang="en-US" sz="1400" baseline="0" dirty="0" smtClean="0"/>
              <a:t>it is far more convenient to find 1 dataset (with a time axis),</a:t>
            </a:r>
          </a:p>
          <a:p>
            <a:r>
              <a:rPr lang="en-US" sz="1400" baseline="0" dirty="0" smtClean="0"/>
              <a:t>than 10,000 datasets (one per granule).</a:t>
            </a:r>
          </a:p>
          <a:p>
            <a:r>
              <a:rPr lang="en-US" sz="1400" baseline="0" dirty="0" smtClean="0"/>
              <a:t>And it is then far more convenient for users to make 1 request to that 1 dataset,</a:t>
            </a:r>
          </a:p>
          <a:p>
            <a:r>
              <a:rPr lang="en-US" sz="1400" baseline="0" dirty="0" smtClean="0"/>
              <a:t>instead of some huge number of requests to some huge number of granules.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Similarly, for tabular datasets, when users search a catalog for datasets, </a:t>
            </a:r>
          </a:p>
          <a:p>
            <a:r>
              <a:rPr lang="en-US" sz="1400" baseline="0" dirty="0" smtClean="0"/>
              <a:t>it is far more convenient for users find </a:t>
            </a:r>
          </a:p>
          <a:p>
            <a:r>
              <a:rPr lang="en-US" sz="1400" baseline="0" dirty="0" smtClean="0"/>
              <a:t>1 dataset (with trajectory and profile variables),</a:t>
            </a:r>
          </a:p>
          <a:p>
            <a:r>
              <a:rPr lang="en-US" sz="1400" baseline="0" dirty="0" smtClean="0"/>
              <a:t>instead of  100,000 datasets (one per trajectory)</a:t>
            </a:r>
          </a:p>
          <a:p>
            <a:r>
              <a:rPr lang="en-US" sz="1400" baseline="0" dirty="0" smtClean="0"/>
              <a:t>or 32,000,000 datasets (one per profile -- which is how the data is distributed).</a:t>
            </a:r>
          </a:p>
          <a:p>
            <a:r>
              <a:rPr lang="en-US" sz="1400" baseline="0" dirty="0" smtClean="0"/>
              <a:t>And it is then far more convenient for users to make 1 request to that 1 dataset,</a:t>
            </a:r>
          </a:p>
          <a:p>
            <a:r>
              <a:rPr lang="en-US" sz="1400" baseline="0" dirty="0" smtClean="0"/>
              <a:t>instead of some huge number of requests to some huge number of datasets.</a:t>
            </a:r>
          </a:p>
          <a:p>
            <a:endParaRPr lang="en-US" sz="1400" dirty="0" smtClean="0"/>
          </a:p>
          <a:p>
            <a:r>
              <a:rPr lang="en-US" sz="1400" dirty="0" smtClean="0"/>
              <a:t>So,</a:t>
            </a:r>
            <a:r>
              <a:rPr lang="en-US" sz="1400" baseline="0" dirty="0" smtClean="0"/>
              <a:t> aggregation highlights the need to be able to select a subset.</a:t>
            </a:r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24744-5C55-4093-ABEC-8067049F3E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2018-07-14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2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2018-07-14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2018-07-14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2018-07-14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2018-07-14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3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2018-07-14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2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2018-07-14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2018-07-14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1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2018-07-14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2018-07-14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0AD-E744-47E4-8D7B-A75DC9BFFF77}" type="datetimeFigureOut">
              <a:rPr lang="en-US" smtClean="0"/>
              <a:t>2018-07-14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90AD-E744-47E4-8D7B-A75DC9BFFF77}" type="datetimeFigureOut">
              <a:rPr lang="en-US" smtClean="0"/>
              <a:t>2018-07-14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B891-236C-4173-A2EE-F49C9521E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2362200"/>
          </a:xfrm>
        </p:spPr>
        <p:txBody>
          <a:bodyPr>
            <a:normAutofit/>
          </a:bodyPr>
          <a:lstStyle/>
          <a:p>
            <a:r>
              <a:rPr lang="en-US" sz="6000" b="1" dirty="0" err="1" smtClean="0"/>
              <a:t>Subsetting</a:t>
            </a:r>
            <a:r>
              <a:rPr lang="en-US" sz="6000" b="1" dirty="0" smtClean="0"/>
              <a:t> In ERDDAP</a:t>
            </a:r>
            <a:endParaRPr lang="en-US" sz="1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2057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Bob Simons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DOC / NOAA / NMFS / SWFSC / ERD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Monterey, CA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bob.simons@noaa.gov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8765" y="2552700"/>
            <a:ext cx="138647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ERDDAP</a:t>
            </a:r>
            <a:endParaRPr lang="en-US" sz="2800" dirty="0"/>
          </a:p>
        </p:txBody>
      </p:sp>
      <p:cxnSp>
        <p:nvCxnSpPr>
          <p:cNvPr id="5" name="Straight Connector 4"/>
          <p:cNvCxnSpPr>
            <a:stCxn id="6" idx="0"/>
            <a:endCxn id="4" idx="2"/>
          </p:cNvCxnSpPr>
          <p:nvPr/>
        </p:nvCxnSpPr>
        <p:spPr>
          <a:xfrm flipV="1">
            <a:off x="4572000" y="3075920"/>
            <a:ext cx="0" cy="657880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74507" y="3733800"/>
            <a:ext cx="43949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Your Favorite Client Software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174027"/>
            <a:ext cx="88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2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2" y="76200"/>
            <a:ext cx="9144000" cy="9144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Requesting Gridded Data</a:t>
            </a:r>
            <a:endParaRPr lang="en-US" sz="54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1" y="990600"/>
            <a:ext cx="7306735" cy="5293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5176" y="6300297"/>
            <a:ext cx="5613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(</a:t>
            </a:r>
            <a:r>
              <a:rPr lang="en-US" sz="2800" dirty="0" err="1" smtClean="0"/>
              <a:t>OPeN</a:t>
            </a:r>
            <a:r>
              <a:rPr lang="en-US" sz="2800" dirty="0" smtClean="0"/>
              <a:t>)DAP standard, plus extensions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64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Gridded Data Request URLs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1226" y="1371600"/>
            <a:ext cx="89227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RESTful URL specifies an entire request:</a:t>
            </a:r>
            <a:r>
              <a:rPr lang="en-US" sz="2000" dirty="0" smtClean="0"/>
              <a:t> </a:t>
            </a:r>
            <a:r>
              <a:rPr lang="en-US" dirty="0" smtClean="0"/>
              <a:t>dataset, response file type, subset: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http://coastwatch.pfeg.noaa.gov/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erddap/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griddap/</a:t>
            </a:r>
            <a:r>
              <a:rPr lang="en-US" sz="2000" dirty="0" smtClean="0">
                <a:solidFill>
                  <a:srgbClr val="00B050"/>
                </a:solidFill>
              </a:rPr>
              <a:t>jplMURSST41</a:t>
            </a:r>
            <a:r>
              <a:rPr lang="en-US" sz="2000" dirty="0" smtClean="0">
                <a:solidFill>
                  <a:srgbClr val="00B0F0"/>
                </a:solidFill>
              </a:rPr>
              <a:t>.html</a:t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2000" dirty="0" smtClean="0"/>
              <a:t>?</a:t>
            </a:r>
            <a:r>
              <a:rPr lang="en-US" sz="2000" dirty="0" err="1" smtClean="0">
                <a:solidFill>
                  <a:srgbClr val="0070C0"/>
                </a:solidFill>
              </a:rPr>
              <a:t>analysed_sst</a:t>
            </a:r>
            <a:r>
              <a:rPr lang="en-US" sz="2000" dirty="0" smtClean="0">
                <a:solidFill>
                  <a:srgbClr val="0000FF"/>
                </a:solidFill>
              </a:rPr>
              <a:t>[(2016-07-01T09:00:00Z)]</a:t>
            </a:r>
            <a:r>
              <a:rPr lang="en-US" sz="2000" dirty="0" smtClean="0">
                <a:solidFill>
                  <a:srgbClr val="7030A0"/>
                </a:solidFill>
              </a:rPr>
              <a:t>[(-89.99):1:(89.99)]</a:t>
            </a:r>
            <a:r>
              <a:rPr lang="en-US" sz="2000" dirty="0" smtClean="0">
                <a:solidFill>
                  <a:srgbClr val="C00000"/>
                </a:solidFill>
              </a:rPr>
              <a:t>[(-179.00):1:(180)]</a:t>
            </a:r>
            <a:br>
              <a:rPr lang="en-US" sz="2000" dirty="0" smtClean="0">
                <a:solidFill>
                  <a:srgbClr val="C00000"/>
                </a:solidFill>
              </a:rPr>
            </a:br>
            <a:endParaRPr lang="en-US" sz="2000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Special file types: </a:t>
            </a:r>
            <a:r>
              <a:rPr lang="en-US" sz="2000" dirty="0" smtClean="0"/>
              <a:t>.html (Data </a:t>
            </a:r>
            <a:br>
              <a:rPr lang="en-US" sz="2000" dirty="0" smtClean="0"/>
            </a:br>
            <a:r>
              <a:rPr lang="en-US" sz="2000" dirty="0" smtClean="0"/>
              <a:t>Access Form), .graph (graph form), .</a:t>
            </a:r>
            <a:r>
              <a:rPr lang="en-US" sz="2000" dirty="0" err="1" smtClean="0"/>
              <a:t>fgdc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.iso19115, .das, .</a:t>
            </a:r>
            <a:r>
              <a:rPr lang="en-US" sz="2000" dirty="0" err="1" smtClean="0"/>
              <a:t>dds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Data file types:</a:t>
            </a:r>
            <a:r>
              <a:rPr lang="en-US" sz="2000" dirty="0" smtClean="0"/>
              <a:t> .</a:t>
            </a:r>
            <a:r>
              <a:rPr lang="en-US" sz="2000" dirty="0" err="1" smtClean="0"/>
              <a:t>asc</a:t>
            </a:r>
            <a:r>
              <a:rPr lang="en-US" sz="2000" dirty="0" smtClean="0"/>
              <a:t>, .csv, .</a:t>
            </a:r>
            <a:r>
              <a:rPr lang="en-US" sz="2000" dirty="0" err="1" smtClean="0"/>
              <a:t>esriAscii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.</a:t>
            </a:r>
            <a:r>
              <a:rPr lang="en-US" sz="2000" dirty="0" err="1" smtClean="0"/>
              <a:t>json</a:t>
            </a:r>
            <a:r>
              <a:rPr lang="en-US" sz="2000" dirty="0" smtClean="0"/>
              <a:t>, .</a:t>
            </a:r>
            <a:r>
              <a:rPr lang="en-US" sz="2000" dirty="0" err="1" smtClean="0"/>
              <a:t>htmlTable</a:t>
            </a:r>
            <a:r>
              <a:rPr lang="en-US" sz="2000" dirty="0" smtClean="0"/>
              <a:t>, .mat, .nc, .</a:t>
            </a:r>
            <a:r>
              <a:rPr lang="en-US" sz="2000" dirty="0" err="1" smtClean="0"/>
              <a:t>odvTxt</a:t>
            </a:r>
            <a:r>
              <a:rPr lang="en-US" sz="2000" dirty="0" smtClean="0"/>
              <a:t>, .</a:t>
            </a:r>
            <a:r>
              <a:rPr lang="en-US" sz="2000" dirty="0" err="1" smtClean="0"/>
              <a:t>tsv</a:t>
            </a:r>
            <a:r>
              <a:rPr lang="en-US" sz="2000" dirty="0" smtClean="0"/>
              <a:t>, ...</a:t>
            </a:r>
            <a:br>
              <a:rPr lang="en-US" sz="2000" dirty="0" smtClean="0"/>
            </a:b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Image file types: </a:t>
            </a:r>
            <a:r>
              <a:rPr lang="en-US" sz="2000" dirty="0" smtClean="0"/>
              <a:t>.</a:t>
            </a:r>
            <a:r>
              <a:rPr lang="en-US" sz="2000" dirty="0" err="1" smtClean="0"/>
              <a:t>geotif</a:t>
            </a:r>
            <a:r>
              <a:rPr lang="en-US" sz="2000" dirty="0" smtClean="0"/>
              <a:t>, .</a:t>
            </a:r>
            <a:r>
              <a:rPr lang="en-US" sz="2000" dirty="0" err="1" smtClean="0"/>
              <a:t>kml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.pdf, .</a:t>
            </a:r>
            <a:r>
              <a:rPr lang="en-US" sz="2000" dirty="0" err="1" smtClean="0"/>
              <a:t>png</a:t>
            </a:r>
            <a:r>
              <a:rPr lang="en-US" sz="2000" dirty="0" smtClean="0"/>
              <a:t>, .</a:t>
            </a:r>
            <a:r>
              <a:rPr lang="en-US" sz="2000" dirty="0" err="1" smtClean="0"/>
              <a:t>transparentPng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515" b="31515"/>
          <a:stretch/>
        </p:blipFill>
        <p:spPr>
          <a:xfrm>
            <a:off x="5257800" y="1473200"/>
            <a:ext cx="36576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9144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Grid </a:t>
            </a:r>
            <a:r>
              <a:rPr lang="en-US" sz="5400" b="1" dirty="0" err="1" smtClean="0"/>
              <a:t>Subsetting</a:t>
            </a:r>
            <a:r>
              <a:rPr lang="en-US" sz="5400" b="1" dirty="0" smtClean="0"/>
              <a:t> Details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990600"/>
            <a:ext cx="86105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cs typeface="Courier New" panose="02070309020205020404" pitchFamily="49" charset="0"/>
              </a:rPr>
              <a:t>OPeN</a:t>
            </a:r>
            <a:r>
              <a:rPr lang="en-US" sz="2400" b="1" dirty="0" smtClean="0">
                <a:cs typeface="Courier New" panose="02070309020205020404" pitchFamily="49" charset="0"/>
              </a:rPr>
              <a:t>)DAP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var1[</a:t>
            </a:r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constraints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],var2[</a:t>
            </a:r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constraints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startIndex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4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stopIndex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startIndex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4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stride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4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stopIndex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and </a:t>
            </a:r>
            <a:r>
              <a:rPr lang="en-US" sz="2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fileType</a:t>
            </a:r>
            <a:endParaRPr lang="en-US" sz="24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ERDDAP </a:t>
            </a:r>
            <a:r>
              <a:rPr lang="en-US" sz="2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(but soon DAP)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[(</a:t>
            </a:r>
            <a:r>
              <a:rPr lang="en-US" sz="24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startValue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stride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:(</a:t>
            </a:r>
            <a:r>
              <a:rPr lang="en-US" sz="24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stopValue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[0:</a:t>
            </a:r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stride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:last]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[last-3:</a:t>
            </a:r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stride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:last]    </a:t>
            </a:r>
            <a:r>
              <a:rPr lang="en-US" sz="2400" dirty="0" smtClean="0">
                <a:cs typeface="Courier New" panose="02070309020205020404" pitchFamily="49" charset="0"/>
              </a:rPr>
              <a:t>//index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last-3):</a:t>
            </a:r>
            <a:r>
              <a:rPr lang="en-US" sz="24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stride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:last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 </a:t>
            </a:r>
            <a:r>
              <a:rPr lang="en-US" sz="2400" dirty="0" smtClean="0">
                <a:cs typeface="Courier New" panose="02070309020205020404" pitchFamily="49" charset="0"/>
              </a:rPr>
              <a:t>//value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[(last-4days):</a:t>
            </a:r>
            <a:r>
              <a:rPr lang="en-US" sz="24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stride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:last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b="1" dirty="0" err="1" smtClean="0">
                <a:cs typeface="Courier New" panose="02070309020205020404" pitchFamily="49" charset="0"/>
              </a:rPr>
              <a:t>FileType</a:t>
            </a:r>
            <a:r>
              <a:rPr lang="en-US" sz="2400" b="1" dirty="0" smtClean="0">
                <a:cs typeface="Courier New" panose="02070309020205020404" pitchFamily="49" charset="0"/>
              </a:rPr>
              <a:t>:</a:t>
            </a:r>
            <a:r>
              <a:rPr lang="en-US" sz="2400" b="1" dirty="0"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</a:t>
            </a:r>
            <a:r>
              <a:rPr lang="en-US" sz="2400" dirty="0">
                <a:latin typeface="Calibri" panose="020F0502020204030204" pitchFamily="34" charset="0"/>
                <a:cs typeface="Courier New" panose="02070309020205020404" pitchFamily="49" charset="0"/>
              </a:rPr>
              <a:t> 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dods</a:t>
            </a:r>
            <a:r>
              <a:rPr lang="en-US" sz="2400" dirty="0" smtClean="0">
                <a:cs typeface="Courier New" panose="02070309020205020404" pitchFamily="49" charset="0"/>
              </a:rPr>
              <a:t> (OPeNDAP) or </a:t>
            </a:r>
            <a:r>
              <a:rPr lang="en-US" sz="2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~40 other </a:t>
            </a:r>
            <a:r>
              <a:rPr lang="en-US" sz="2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fileTypes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" y="36095"/>
            <a:ext cx="9144000" cy="9144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Requesting Tabular (</a:t>
            </a:r>
            <a:r>
              <a:rPr lang="en-US" sz="4800" b="1" i="1" dirty="0" smtClean="0"/>
              <a:t>In-situ</a:t>
            </a:r>
            <a:r>
              <a:rPr lang="en-US" sz="4800" b="1" dirty="0" smtClean="0"/>
              <a:t>) Data</a:t>
            </a:r>
            <a:endParaRPr lang="en-US" sz="4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2" y="1062104"/>
            <a:ext cx="7405585" cy="5132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9" y="6194412"/>
            <a:ext cx="877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OPeN</a:t>
            </a:r>
            <a:r>
              <a:rPr lang="en-US" sz="2400" dirty="0" smtClean="0"/>
              <a:t>)DAP standard, plus extensions.  Very much like SQL's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WHERE.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Tabular Data Request URLs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1226" y="1371600"/>
            <a:ext cx="89227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RESTful URL specifies an entire request:</a:t>
            </a:r>
            <a:r>
              <a:rPr lang="en-US" sz="2000" dirty="0" smtClean="0"/>
              <a:t> </a:t>
            </a:r>
            <a:r>
              <a:rPr lang="en-US" dirty="0" smtClean="0"/>
              <a:t>dataset, response file type, subset: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http://coastwatch.pfeg.noaa.gov/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erddap/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tabledap/</a:t>
            </a:r>
            <a:r>
              <a:rPr lang="en-US" sz="2000" dirty="0" smtClean="0">
                <a:solidFill>
                  <a:srgbClr val="00B050"/>
                </a:solidFill>
              </a:rPr>
              <a:t>pmelTaoDySst</a:t>
            </a:r>
            <a:r>
              <a:rPr lang="en-US" sz="2000" dirty="0" smtClean="0">
                <a:solidFill>
                  <a:srgbClr val="00B0F0"/>
                </a:solidFill>
              </a:rPr>
              <a:t>.html</a:t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2000" dirty="0" smtClean="0"/>
              <a:t>?</a:t>
            </a:r>
            <a:r>
              <a:rPr lang="en-US" sz="2000" dirty="0" smtClean="0">
                <a:solidFill>
                  <a:srgbClr val="0070C0"/>
                </a:solidFill>
              </a:rPr>
              <a:t>longitude,latitude,T_25,time</a:t>
            </a:r>
            <a:r>
              <a:rPr lang="en-US" sz="2000" dirty="0" smtClean="0">
                <a:solidFill>
                  <a:srgbClr val="0000FF"/>
                </a:solidFill>
              </a:rPr>
              <a:t>&amp;time=2011-08-10T12:00:00Z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endParaRPr lang="en-US" sz="2000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Special file types: </a:t>
            </a:r>
            <a:r>
              <a:rPr lang="en-US" sz="2000" dirty="0" smtClean="0"/>
              <a:t>.html (Data </a:t>
            </a:r>
            <a:br>
              <a:rPr lang="en-US" sz="2000" dirty="0" smtClean="0"/>
            </a:br>
            <a:r>
              <a:rPr lang="en-US" sz="2000" dirty="0" smtClean="0"/>
              <a:t>Access Form), .graph (graph form), .</a:t>
            </a:r>
            <a:r>
              <a:rPr lang="en-US" sz="2000" dirty="0" err="1" smtClean="0"/>
              <a:t>fgdc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 .iso19115, .das, .</a:t>
            </a:r>
            <a:r>
              <a:rPr lang="en-US" sz="2000" dirty="0" err="1" smtClean="0"/>
              <a:t>dds</a:t>
            </a:r>
            <a:r>
              <a:rPr lang="en-US" sz="2000" dirty="0" smtClean="0"/>
              <a:t>, .subset</a:t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Data file types:</a:t>
            </a:r>
            <a:r>
              <a:rPr lang="en-US" sz="2000" dirty="0" smtClean="0"/>
              <a:t> .</a:t>
            </a:r>
            <a:r>
              <a:rPr lang="en-US" sz="2000" dirty="0" err="1" smtClean="0"/>
              <a:t>asc</a:t>
            </a:r>
            <a:r>
              <a:rPr lang="en-US" sz="2000" dirty="0" smtClean="0"/>
              <a:t>, .csv, .</a:t>
            </a:r>
            <a:r>
              <a:rPr lang="en-US" sz="2000" dirty="0" err="1" smtClean="0"/>
              <a:t>esriCsv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.</a:t>
            </a:r>
            <a:r>
              <a:rPr lang="en-US" sz="2000" dirty="0" err="1"/>
              <a:t>htmlTable</a:t>
            </a:r>
            <a:r>
              <a:rPr lang="en-US" sz="2000" dirty="0" smtClean="0"/>
              <a:t>, .</a:t>
            </a:r>
            <a:r>
              <a:rPr lang="en-US" sz="2000" dirty="0" err="1" smtClean="0"/>
              <a:t>geoJson</a:t>
            </a:r>
            <a:r>
              <a:rPr lang="en-US" sz="2000" dirty="0" smtClean="0"/>
              <a:t>, .</a:t>
            </a:r>
            <a:r>
              <a:rPr lang="en-US" sz="2000" dirty="0" err="1" smtClean="0"/>
              <a:t>json</a:t>
            </a:r>
            <a:r>
              <a:rPr lang="en-US" sz="2000" dirty="0" smtClean="0"/>
              <a:t>, .mat, .nc,</a:t>
            </a:r>
            <a:br>
              <a:rPr lang="en-US" sz="2000" dirty="0" smtClean="0"/>
            </a:br>
            <a:r>
              <a:rPr lang="en-US" sz="2000" dirty="0" smtClean="0"/>
              <a:t>.ncCF, .ncCFMA, .</a:t>
            </a:r>
            <a:r>
              <a:rPr lang="en-US" sz="2000" dirty="0" err="1" smtClean="0"/>
              <a:t>odvTxt</a:t>
            </a:r>
            <a:r>
              <a:rPr lang="en-US" sz="2000" dirty="0" smtClean="0"/>
              <a:t>, .</a:t>
            </a:r>
            <a:r>
              <a:rPr lang="en-US" sz="2000" dirty="0" err="1" smtClean="0"/>
              <a:t>tsv</a:t>
            </a:r>
            <a:r>
              <a:rPr lang="en-US" sz="2000" dirty="0" smtClean="0"/>
              <a:t>, .</a:t>
            </a:r>
            <a:r>
              <a:rPr lang="en-US" sz="2000" dirty="0" err="1" smtClean="0"/>
              <a:t>xhtml</a:t>
            </a:r>
            <a:r>
              <a:rPr lang="en-US" sz="2000" dirty="0" smtClean="0"/>
              <a:t>, ...</a:t>
            </a:r>
            <a:br>
              <a:rPr lang="en-US" sz="2000" dirty="0" smtClean="0"/>
            </a:b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Image file types: </a:t>
            </a:r>
            <a:r>
              <a:rPr lang="en-US" sz="2000" dirty="0" smtClean="0"/>
              <a:t>.</a:t>
            </a:r>
            <a:r>
              <a:rPr lang="en-US" sz="2000" dirty="0" err="1" smtClean="0"/>
              <a:t>geotif</a:t>
            </a:r>
            <a:r>
              <a:rPr lang="en-US" sz="2000" dirty="0" smtClean="0"/>
              <a:t>, .</a:t>
            </a:r>
            <a:r>
              <a:rPr lang="en-US" sz="2000" dirty="0" err="1" smtClean="0"/>
              <a:t>kml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.pdf, .</a:t>
            </a:r>
            <a:r>
              <a:rPr lang="en-US" sz="2000" dirty="0" err="1" smtClean="0"/>
              <a:t>png</a:t>
            </a:r>
            <a:r>
              <a:rPr lang="en-US" sz="2000" dirty="0" smtClean="0"/>
              <a:t>, .</a:t>
            </a:r>
            <a:r>
              <a:rPr lang="en-US" sz="2000" dirty="0" err="1" smtClean="0"/>
              <a:t>transparentPng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705" b="31705"/>
          <a:stretch/>
        </p:blipFill>
        <p:spPr>
          <a:xfrm>
            <a:off x="5257800" y="1473200"/>
            <a:ext cx="36576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Tabular </a:t>
            </a:r>
            <a:r>
              <a:rPr lang="en-US" sz="5400" b="1" dirty="0" err="1" smtClean="0"/>
              <a:t>Subsetting</a:t>
            </a:r>
            <a:r>
              <a:rPr lang="en-US" sz="5400" b="1" dirty="0" smtClean="0"/>
              <a:t> Details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0998" y="838200"/>
            <a:ext cx="86105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CSV list of variables: </a:t>
            </a:r>
            <a:r>
              <a:rPr lang="en-US" sz="2400" dirty="0" smtClean="0"/>
              <a:t>e.g.,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station,time,wtemp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Constraints: </a:t>
            </a:r>
            <a:r>
              <a:rPr lang="en-US" sz="2400" dirty="0" smtClean="0"/>
              <a:t>format: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variable operator value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/>
              <a:t>Operators: =, </a:t>
            </a:r>
            <a:r>
              <a:rPr lang="en-US" sz="2400" dirty="0" smtClean="0"/>
              <a:t>!=, </a:t>
            </a:r>
            <a:r>
              <a:rPr lang="en-US" sz="2400" dirty="0"/>
              <a:t>&lt;, &lt;=, &gt;, </a:t>
            </a:r>
            <a:r>
              <a:rPr lang="en-US" sz="2400" dirty="0" smtClean="0"/>
              <a:t>&gt;=, =~"</a:t>
            </a:r>
            <a:r>
              <a:rPr lang="en-US" sz="2400" dirty="0" err="1"/>
              <a:t>aRegularExpression</a:t>
            </a:r>
            <a:r>
              <a:rPr lang="en-US" sz="2400" dirty="0"/>
              <a:t>"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E.g.,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wtemp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&gt;16&amp;time&gt;=2018-07-06T00:00:00Z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smtClean="0"/>
              <a:t>E.g.,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&amp;station=~"(SFO|MNTRY|LJL)"</a:t>
            </a:r>
            <a:b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cs typeface="Courier New" panose="02070309020205020404" pitchFamily="49" charset="0"/>
              </a:rPr>
              <a:t>E.g.,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&amp;time=max(time) </a:t>
            </a:r>
            <a:r>
              <a:rPr lang="en-US" sz="2400" dirty="0" smtClean="0">
                <a:cs typeface="Courier New" panose="02070309020205020404" pitchFamily="49" charset="0"/>
              </a:rPr>
              <a:t>//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&amp;time&gt;=max(time)-3hours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Filters: </a:t>
            </a:r>
            <a:r>
              <a:rPr lang="en-US" sz="2400" dirty="0" smtClean="0"/>
              <a:t>DAP </a:t>
            </a:r>
            <a:r>
              <a:rPr lang="en-US" sz="2400" dirty="0"/>
              <a:t>"server-side </a:t>
            </a:r>
            <a:r>
              <a:rPr lang="en-US" sz="2400" dirty="0" smtClean="0"/>
              <a:t>functions", ERDDAP-specific: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&amp;distinct()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orderBy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station,time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orderByMax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station,time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 </a:t>
            </a:r>
            <a:r>
              <a:rPr lang="en-US" sz="2400" dirty="0" smtClean="0">
                <a:cs typeface="Courier New" panose="02070309020205020404" pitchFamily="49" charset="0"/>
              </a:rPr>
              <a:t>//or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orderByMin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orderByMinMax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station,wtemp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orderByCount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("station")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orderByClosest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("station,time,2hours")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orderByLimit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("station,100")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&amp;units("UCUM") </a:t>
            </a:r>
            <a:r>
              <a:rPr lang="en-US" sz="2400" dirty="0" smtClean="0">
                <a:cs typeface="Courier New" panose="02070309020205020404" pitchFamily="49" charset="0"/>
              </a:rPr>
              <a:t>or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&amp;units("UDUNITS")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FileType</a:t>
            </a:r>
            <a:r>
              <a:rPr lang="en-US" sz="24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</a:t>
            </a:r>
            <a:r>
              <a:rPr lang="en-US" sz="2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.</a:t>
            </a:r>
            <a:r>
              <a:rPr lang="en-US" sz="2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asc</a:t>
            </a:r>
            <a:r>
              <a:rPr lang="en-US" sz="2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, .</a:t>
            </a:r>
            <a:r>
              <a:rPr lang="en-US" sz="2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dods</a:t>
            </a:r>
            <a:r>
              <a:rPr lang="en-US" sz="2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(OPeNDAP) or ~35 other file types</a:t>
            </a:r>
            <a:endParaRPr lang="en-US" sz="24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9144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Future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24793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More filters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53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458200" cy="457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Read about ERDDAP and try it out</a:t>
            </a:r>
            <a:br>
              <a:rPr lang="en-US" sz="2800" b="1" dirty="0" smtClean="0"/>
            </a:br>
            <a:r>
              <a:rPr lang="en-US" sz="2400" b="1" dirty="0">
                <a:solidFill>
                  <a:srgbClr val="0000FF"/>
                </a:solidFill>
              </a:rPr>
              <a:t>http://coastwatch.pfeg.noaa.gov/erddap</a:t>
            </a:r>
            <a:r>
              <a:rPr lang="en-US" sz="2400" b="1" dirty="0" smtClean="0">
                <a:solidFill>
                  <a:srgbClr val="0000FF"/>
                </a:solidFill>
              </a:rPr>
              <a:t>/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/>
              <a:t>Download and install ERDDAP</a:t>
            </a:r>
            <a:br>
              <a:rPr lang="en-US" sz="2800" b="1" dirty="0" smtClean="0"/>
            </a:br>
            <a:r>
              <a:rPr lang="en-US" sz="2400" b="1" dirty="0">
                <a:solidFill>
                  <a:srgbClr val="0000FF"/>
                </a:solidFill>
              </a:rPr>
              <a:t>http://</a:t>
            </a:r>
            <a:r>
              <a:rPr lang="en-US" sz="2400" b="1" dirty="0" smtClean="0">
                <a:solidFill>
                  <a:srgbClr val="0000FF"/>
                </a:solidFill>
              </a:rPr>
              <a:t>coastwatch.pfeg.noaa.gov/erddap/download/setup.html</a:t>
            </a: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6000" b="1" dirty="0" smtClean="0"/>
              <a:t>Thank you!</a:t>
            </a:r>
            <a:br>
              <a:rPr lang="en-US" sz="6000" b="1" dirty="0" smtClean="0"/>
            </a:br>
            <a:r>
              <a:rPr lang="en-US" sz="2400" b="1" dirty="0" smtClean="0">
                <a:solidFill>
                  <a:srgbClr val="0000FF"/>
                </a:solidFill>
              </a:rPr>
              <a:t>bob.simons@noaa.gov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72" b="14072"/>
          <a:stretch/>
        </p:blipFill>
        <p:spPr>
          <a:xfrm>
            <a:off x="334025" y="-685800"/>
            <a:ext cx="8475950" cy="714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1944"/>
            <a:ext cx="8626699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7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669" y="361394"/>
            <a:ext cx="8442661" cy="585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7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52" y="381000"/>
            <a:ext cx="809789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ERDDAP's web applications are built on ERDDAP's web services.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0"/>
            <a:ext cx="3733800" cy="37338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Web Applications -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a web page with a </a:t>
            </a:r>
            <a:r>
              <a:rPr lang="en-US" sz="2000" dirty="0" smtClean="0">
                <a:solidFill>
                  <a:schemeClr val="tx1"/>
                </a:solidFill>
              </a:rPr>
              <a:t>form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(for humans)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RESTful Web Services -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a single request URL specifies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an entire </a:t>
            </a:r>
            <a:r>
              <a:rPr lang="en-US" sz="2000" dirty="0" smtClean="0">
                <a:solidFill>
                  <a:schemeClr val="tx1"/>
                </a:solidFill>
              </a:rPr>
              <a:t>request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(for computers)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2" y="2114320"/>
            <a:ext cx="2638003" cy="1695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00" y="4648202"/>
            <a:ext cx="2131717" cy="1676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87" b="30887"/>
          <a:stretch/>
        </p:blipFill>
        <p:spPr>
          <a:xfrm>
            <a:off x="6718781" y="3810001"/>
            <a:ext cx="2159418" cy="2639288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6493344" y="3810001"/>
            <a:ext cx="1305146" cy="761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 flipH="1">
            <a:off x="5236959" y="3810001"/>
            <a:ext cx="1256385" cy="8382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74342" y="3958027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92021" y="397406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579" cy="6862182"/>
          </a:xfrm>
        </p:spPr>
      </p:pic>
    </p:spTree>
    <p:extLst>
      <p:ext uri="{BB962C8B-B14F-4D97-AF65-F5344CB8AC3E}">
        <p14:creationId xmlns:p14="http://schemas.microsoft.com/office/powerpoint/2010/main" val="5358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5"/>
            <a:ext cx="9140236" cy="6861175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4495800" y="2971800"/>
            <a:ext cx="0" cy="2286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00600" y="1905000"/>
            <a:ext cx="1295400" cy="5334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257800" y="2057400"/>
            <a:ext cx="990600" cy="381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20491" y="2971800"/>
            <a:ext cx="0" cy="2286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14800" y="5073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72196" y="1720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6714" y="2242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9757" y="5073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9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400"/>
            <a:ext cx="9144000" cy="9144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Aggregation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199" y="5323820"/>
            <a:ext cx="2121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Gridded Data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27794" y="5323820"/>
            <a:ext cx="332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Tabular (</a:t>
            </a:r>
            <a:r>
              <a:rPr lang="en-US" sz="2800" i="1" dirty="0" smtClean="0"/>
              <a:t>In-situ</a:t>
            </a:r>
            <a:r>
              <a:rPr lang="en-US" sz="2800" dirty="0" smtClean="0"/>
              <a:t>) Data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" b="28819"/>
          <a:stretch/>
        </p:blipFill>
        <p:spPr>
          <a:xfrm>
            <a:off x="4763822" y="1790680"/>
            <a:ext cx="4049173" cy="352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25"/>
          <a:stretch/>
        </p:blipFill>
        <p:spPr>
          <a:xfrm>
            <a:off x="217524" y="1763248"/>
            <a:ext cx="4190271" cy="3547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385" y="5917607"/>
            <a:ext cx="778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Aggregation highlights the need to be able to select a subset.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066800"/>
            <a:ext cx="41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Users usually want aggregation.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91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3098</TotalTime>
  <Words>1192</Words>
  <Application>Microsoft Office PowerPoint</Application>
  <PresentationFormat>On-screen Show (4:3)</PresentationFormat>
  <Paragraphs>209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Subsetting In ERDDAP</vt:lpstr>
      <vt:lpstr>PowerPoint Presentation</vt:lpstr>
      <vt:lpstr>PowerPoint Presentation</vt:lpstr>
      <vt:lpstr>PowerPoint Presentation</vt:lpstr>
      <vt:lpstr>PowerPoint Presentation</vt:lpstr>
      <vt:lpstr>ERDDAP's web applications are built on ERDDAP's web services.</vt:lpstr>
      <vt:lpstr>PowerPoint Presentation</vt:lpstr>
      <vt:lpstr>PowerPoint Presentation</vt:lpstr>
      <vt:lpstr>Aggregation</vt:lpstr>
      <vt:lpstr>Requesting Gridded Data</vt:lpstr>
      <vt:lpstr>Gridded Data Request URLs</vt:lpstr>
      <vt:lpstr>Grid Subsetting Details</vt:lpstr>
      <vt:lpstr>Requesting Tabular (In-situ) Data</vt:lpstr>
      <vt:lpstr>Tabular Data Request URLs</vt:lpstr>
      <vt:lpstr>Tabular Subsetting Details</vt:lpstr>
      <vt:lpstr>Future</vt:lpstr>
      <vt:lpstr>Read about ERDDAP and try it out http://coastwatch.pfeg.noaa.gov/erddap/  Download and install ERDDAP http://coastwatch.pfeg.noaa.gov/erddap/download/setup.html    Thank you! bob.simons@noaa.gov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and 20</dc:title>
  <dc:creator>Bob.Simons</dc:creator>
  <cp:lastModifiedBy>Bob.Simons</cp:lastModifiedBy>
  <cp:revision>132</cp:revision>
  <cp:lastPrinted>2017-08-10T18:28:09Z</cp:lastPrinted>
  <dcterms:created xsi:type="dcterms:W3CDTF">2015-11-17T16:29:41Z</dcterms:created>
  <dcterms:modified xsi:type="dcterms:W3CDTF">2018-07-14T18:05:00Z</dcterms:modified>
</cp:coreProperties>
</file>