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34" r:id="rId3"/>
    <p:sldId id="328" r:id="rId4"/>
    <p:sldId id="339" r:id="rId5"/>
    <p:sldId id="340" r:id="rId6"/>
    <p:sldId id="338" r:id="rId7"/>
    <p:sldId id="336" r:id="rId8"/>
    <p:sldId id="337" r:id="rId9"/>
    <p:sldId id="333" r:id="rId10"/>
    <p:sldId id="323" r:id="rId11"/>
    <p:sldId id="324" r:id="rId12"/>
    <p:sldId id="325" r:id="rId13"/>
    <p:sldId id="335" r:id="rId14"/>
    <p:sldId id="33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2" autoAdjust="0"/>
    <p:restoredTop sz="63230" autoAdjust="0"/>
  </p:normalViewPr>
  <p:slideViewPr>
    <p:cSldViewPr>
      <p:cViewPr varScale="1">
        <p:scale>
          <a:sx n="53" d="100"/>
          <a:sy n="53" d="100"/>
        </p:scale>
        <p:origin x="-73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64BAC-2DAE-42B8-8BBE-AA7236A335DA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724744-5C55-4093-ABEC-8067049F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smtClean="0"/>
              <a:t>[say the 1) 2) 3) numbers]</a:t>
            </a:r>
          </a:p>
          <a:p>
            <a:r>
              <a:rPr lang="en-US" sz="1600" baseline="0" smtClean="0"/>
              <a:t>Hi</a:t>
            </a:r>
            <a:r>
              <a:rPr lang="en-US" sz="1600" baseline="0" dirty="0" smtClean="0"/>
              <a:t>. I'm Bob Simons, the author of ERDDAP.</a:t>
            </a:r>
          </a:p>
          <a:p>
            <a:r>
              <a:rPr lang="en-US" sz="1600" baseline="0" dirty="0" smtClean="0"/>
              <a:t>ERDDAP is a </a:t>
            </a:r>
            <a:r>
              <a:rPr lang="en-US" sz="1600" b="1" baseline="0" dirty="0" smtClean="0"/>
              <a:t>free, open-source</a:t>
            </a:r>
            <a:r>
              <a:rPr lang="en-US" sz="1600" baseline="0" dirty="0" smtClean="0"/>
              <a:t>, data server </a:t>
            </a:r>
          </a:p>
          <a:p>
            <a:r>
              <a:rPr lang="en-US" sz="1600" baseline="0" dirty="0" smtClean="0"/>
              <a:t>that is on NOAA's list of </a:t>
            </a:r>
            <a:r>
              <a:rPr lang="en-US" sz="1600" b="1" baseline="0" dirty="0" smtClean="0"/>
              <a:t>recommended</a:t>
            </a:r>
            <a:r>
              <a:rPr lang="en-US" sz="1600" baseline="0" dirty="0" smtClean="0"/>
              <a:t> data servers. </a:t>
            </a:r>
          </a:p>
          <a:p>
            <a:r>
              <a:rPr lang="en-US" sz="1600" baseline="0" dirty="0" smtClean="0"/>
              <a:t>It has been installed and used at more than </a:t>
            </a:r>
            <a:r>
              <a:rPr lang="en-US" sz="1600" b="1" baseline="0" dirty="0" smtClean="0"/>
              <a:t>65</a:t>
            </a:r>
            <a:r>
              <a:rPr lang="en-US" sz="1600" baseline="0" dirty="0" smtClean="0"/>
              <a:t> organizations </a:t>
            </a:r>
            <a:r>
              <a:rPr lang="en-US" sz="1600" baseline="0" dirty="0" smtClean="0"/>
              <a:t/>
            </a:r>
            <a:br>
              <a:rPr lang="en-US" sz="1600" baseline="0" dirty="0" smtClean="0"/>
            </a:br>
            <a:r>
              <a:rPr lang="en-US" sz="1600" baseline="0" dirty="0" smtClean="0"/>
              <a:t>  around </a:t>
            </a:r>
            <a:r>
              <a:rPr lang="en-US" sz="1600" baseline="0" dirty="0" smtClean="0"/>
              <a:t>the world.</a:t>
            </a:r>
          </a:p>
          <a:p>
            <a:r>
              <a:rPr lang="en-US" sz="1600" baseline="0" dirty="0" smtClean="0"/>
              <a:t>ERDDAP's goal is to give users </a:t>
            </a:r>
            <a:r>
              <a:rPr lang="en-US" sz="1600" b="1" baseline="0" dirty="0" smtClean="0"/>
              <a:t>easier access to scientific data</a:t>
            </a:r>
            <a:r>
              <a:rPr lang="en-US" sz="1600" baseline="0" dirty="0" smtClean="0"/>
              <a:t>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Another new feature,</a:t>
            </a:r>
            <a:r>
              <a:rPr lang="en-US" sz="1600" baseline="0" dirty="0" smtClean="0"/>
              <a:t> of interest to ERDDAP administrators and users,</a:t>
            </a:r>
          </a:p>
          <a:p>
            <a:r>
              <a:rPr lang="en-US" sz="1600" baseline="0" dirty="0" smtClean="0"/>
              <a:t>  is a system for monitoring if near-real-time datasets </a:t>
            </a:r>
          </a:p>
          <a:p>
            <a:r>
              <a:rPr lang="en-US" sz="1600" baseline="0" dirty="0" smtClean="0"/>
              <a:t>  aren't as up-to-date as they should be.</a:t>
            </a:r>
          </a:p>
          <a:p>
            <a:r>
              <a:rPr lang="en-US" sz="1600" baseline="0" dirty="0" smtClean="0"/>
              <a:t>If the administrator adds a global attribute "</a:t>
            </a:r>
            <a:r>
              <a:rPr lang="en-US" sz="1600" baseline="0" dirty="0" err="1" smtClean="0"/>
              <a:t>testOutOfDate</a:t>
            </a:r>
            <a:r>
              <a:rPr lang="en-US" sz="1600" baseline="0" dirty="0" smtClean="0"/>
              <a:t>", </a:t>
            </a:r>
          </a:p>
          <a:p>
            <a:r>
              <a:rPr lang="en-US" sz="1600" baseline="0" dirty="0" smtClean="0"/>
              <a:t>  specifying when the dataset is considered out-of-date,</a:t>
            </a:r>
          </a:p>
          <a:p>
            <a:r>
              <a:rPr lang="en-US" sz="1600" baseline="0" dirty="0" smtClean="0"/>
              <a:t>  ERDDAP will generate a web page like this showing all the </a:t>
            </a:r>
            <a:r>
              <a:rPr lang="en-US" sz="1600" baseline="0" dirty="0" smtClean="0"/>
              <a:t>datasets</a:t>
            </a:r>
          </a:p>
          <a:p>
            <a:r>
              <a:rPr lang="en-US" sz="1600" baseline="0" dirty="0" smtClean="0"/>
              <a:t>  </a:t>
            </a:r>
            <a:r>
              <a:rPr lang="en-US" sz="1600" baseline="0" dirty="0" smtClean="0"/>
              <a:t>with that attribute</a:t>
            </a:r>
            <a:r>
              <a:rPr lang="en-US" sz="1600" baseline="0" dirty="0" smtClean="0"/>
              <a:t>, </a:t>
            </a:r>
            <a:r>
              <a:rPr lang="en-US" sz="1600" baseline="0" dirty="0" smtClean="0"/>
              <a:t>ranked by how out-of-date they are.</a:t>
            </a:r>
          </a:p>
          <a:p>
            <a:r>
              <a:rPr lang="en-US" sz="1600" baseline="0" dirty="0" smtClean="0"/>
              <a:t>It's </a:t>
            </a:r>
            <a:r>
              <a:rPr lang="en-US" sz="1600" baseline="0" dirty="0" smtClean="0"/>
              <a:t>color coded: red for really out-of-date, </a:t>
            </a:r>
            <a:endParaRPr lang="en-US" sz="1600" baseline="0" dirty="0" smtClean="0"/>
          </a:p>
          <a:p>
            <a:r>
              <a:rPr lang="en-US" sz="1600" baseline="0" dirty="0" smtClean="0"/>
              <a:t>  orange </a:t>
            </a:r>
            <a:r>
              <a:rPr lang="en-US" sz="1600" baseline="0" dirty="0" smtClean="0"/>
              <a:t>for a little out-of-date</a:t>
            </a:r>
            <a:r>
              <a:rPr lang="en-US" sz="1600" baseline="0" dirty="0" smtClean="0"/>
              <a:t>, </a:t>
            </a:r>
            <a:r>
              <a:rPr lang="en-US" sz="1600" baseline="0" dirty="0" smtClean="0"/>
              <a:t>and green for okay.</a:t>
            </a:r>
          </a:p>
          <a:p>
            <a:r>
              <a:rPr lang="en-US" sz="1600" baseline="0" dirty="0" smtClean="0"/>
              <a:t>This has been very useful to me because it quickly and </a:t>
            </a:r>
            <a:endParaRPr lang="en-US" sz="1600" baseline="0" dirty="0" smtClean="0"/>
          </a:p>
          <a:p>
            <a:r>
              <a:rPr lang="en-US" sz="1600" baseline="0" dirty="0" smtClean="0"/>
              <a:t>  automatically does </a:t>
            </a:r>
            <a:r>
              <a:rPr lang="en-US" sz="1600" baseline="0" dirty="0" smtClean="0"/>
              <a:t>a ton of work </a:t>
            </a:r>
            <a:endParaRPr lang="en-US" sz="1600" baseline="0" dirty="0" smtClean="0"/>
          </a:p>
          <a:p>
            <a:r>
              <a:rPr lang="en-US" sz="1600" baseline="0" dirty="0" smtClean="0"/>
              <a:t>  that </a:t>
            </a:r>
            <a:r>
              <a:rPr lang="en-US" sz="1600" baseline="0" dirty="0" smtClean="0"/>
              <a:t>is really cumbersome to do by hand. </a:t>
            </a:r>
          </a:p>
          <a:p>
            <a:r>
              <a:rPr lang="en-US" sz="1600" baseline="0" dirty="0" smtClean="0"/>
              <a:t>Here it is pointing out NCDC's Blended Ocean Winds dataset, </a:t>
            </a:r>
          </a:p>
          <a:p>
            <a:r>
              <a:rPr lang="en-US" sz="1600" baseline="0" dirty="0" smtClean="0"/>
              <a:t>  that normally has data for now-2days, </a:t>
            </a:r>
            <a:endParaRPr lang="en-US" sz="1600" baseline="0" dirty="0" smtClean="0"/>
          </a:p>
          <a:p>
            <a:r>
              <a:rPr lang="en-US" sz="1600" baseline="0" dirty="0" smtClean="0"/>
              <a:t>  suddenly </a:t>
            </a:r>
            <a:r>
              <a:rPr lang="en-US" sz="1600" baseline="0" dirty="0" smtClean="0"/>
              <a:t>only had data through </a:t>
            </a:r>
            <a:r>
              <a:rPr lang="en-US" sz="1600" baseline="0" dirty="0" smtClean="0"/>
              <a:t>1984!</a:t>
            </a:r>
          </a:p>
          <a:p>
            <a:r>
              <a:rPr lang="en-US" sz="1600" baseline="0" dirty="0" smtClean="0"/>
              <a:t>  and so is </a:t>
            </a:r>
            <a:r>
              <a:rPr lang="en-US" sz="1600" b="1" baseline="0" dirty="0" smtClean="0"/>
              <a:t>way</a:t>
            </a:r>
            <a:r>
              <a:rPr lang="en-US" sz="1600" baseline="0" dirty="0" smtClean="0"/>
              <a:t> out-of-date!</a:t>
            </a:r>
            <a:endParaRPr lang="en-US" sz="1600" baseline="0" dirty="0" smtClean="0"/>
          </a:p>
          <a:p>
            <a:r>
              <a:rPr lang="en-US" sz="1600" baseline="0" dirty="0" smtClean="0"/>
              <a:t>So then you know what problems to follow up on. </a:t>
            </a:r>
          </a:p>
          <a:p>
            <a:endParaRPr lang="en-US" sz="1600" baseline="0" dirty="0" smtClean="0"/>
          </a:p>
          <a:p>
            <a:endParaRPr lang="en-US" sz="1600" baseline="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1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Another new feature, again useful for both administrators and </a:t>
            </a:r>
            <a:endParaRPr lang="en-US" sz="1600" baseline="0" dirty="0" smtClean="0"/>
          </a:p>
          <a:p>
            <a:r>
              <a:rPr lang="en-US" sz="1600" baseline="0" dirty="0" smtClean="0"/>
              <a:t>  users, </a:t>
            </a:r>
            <a:r>
              <a:rPr lang="en-US" sz="1600" baseline="0" dirty="0" smtClean="0"/>
              <a:t>is the new </a:t>
            </a:r>
            <a:r>
              <a:rPr lang="en-US" sz="1600" b="1" baseline="0" dirty="0" smtClean="0"/>
              <a:t>.</a:t>
            </a:r>
            <a:r>
              <a:rPr lang="en-US" sz="1600" b="1" baseline="0" dirty="0" err="1" smtClean="0"/>
              <a:t>timeGaps</a:t>
            </a:r>
            <a:r>
              <a:rPr lang="en-US" sz="1600" baseline="0" dirty="0" smtClean="0"/>
              <a:t> file type for gridded datasets.</a:t>
            </a:r>
          </a:p>
          <a:p>
            <a:r>
              <a:rPr lang="en-US" sz="1600" baseline="0" dirty="0" smtClean="0"/>
              <a:t>When you make this request, </a:t>
            </a:r>
          </a:p>
          <a:p>
            <a:r>
              <a:rPr lang="en-US" sz="1600" baseline="0" dirty="0" smtClean="0"/>
              <a:t>  ERDDAP figures out the </a:t>
            </a:r>
            <a:r>
              <a:rPr lang="en-US" sz="1600" b="1" baseline="0" dirty="0" smtClean="0"/>
              <a:t>median time</a:t>
            </a:r>
            <a:r>
              <a:rPr lang="en-US" sz="1600" baseline="0" dirty="0" smtClean="0"/>
              <a:t> between time points </a:t>
            </a:r>
            <a:endParaRPr lang="en-US" sz="1600" baseline="0" dirty="0" smtClean="0"/>
          </a:p>
          <a:p>
            <a:r>
              <a:rPr lang="en-US" sz="1600" baseline="0" dirty="0" smtClean="0"/>
              <a:t>  for </a:t>
            </a:r>
            <a:r>
              <a:rPr lang="en-US" sz="1600" baseline="0" dirty="0" smtClean="0"/>
              <a:t>the dataset</a:t>
            </a:r>
            <a:r>
              <a:rPr lang="en-US" sz="1600" baseline="0" dirty="0" smtClean="0"/>
              <a:t>, </a:t>
            </a:r>
            <a:r>
              <a:rPr lang="en-US" sz="1600" baseline="0" dirty="0" smtClean="0"/>
              <a:t>then generates a </a:t>
            </a:r>
            <a:r>
              <a:rPr lang="en-US" sz="1600" b="1" baseline="0" dirty="0" smtClean="0"/>
              <a:t>list of times</a:t>
            </a:r>
            <a:r>
              <a:rPr lang="en-US" sz="1600" baseline="0" dirty="0" smtClean="0"/>
              <a:t> </a:t>
            </a:r>
            <a:endParaRPr lang="en-US" sz="1600" baseline="0" dirty="0" smtClean="0"/>
          </a:p>
          <a:p>
            <a:r>
              <a:rPr lang="en-US" sz="1600" baseline="0" dirty="0" smtClean="0"/>
              <a:t>  where </a:t>
            </a:r>
            <a:r>
              <a:rPr lang="en-US" sz="1600" baseline="0" dirty="0" smtClean="0"/>
              <a:t>the gap is </a:t>
            </a:r>
            <a:r>
              <a:rPr lang="en-US" sz="1600" b="1" baseline="0" dirty="0" smtClean="0"/>
              <a:t>larger</a:t>
            </a:r>
            <a:r>
              <a:rPr lang="en-US" sz="1600" baseline="0" dirty="0" smtClean="0"/>
              <a:t> than the median.</a:t>
            </a:r>
          </a:p>
          <a:p>
            <a:r>
              <a:rPr lang="en-US" sz="1600" baseline="0" dirty="0" smtClean="0"/>
              <a:t>This makes it </a:t>
            </a:r>
            <a:r>
              <a:rPr lang="en-US" sz="1600" b="1" baseline="0" dirty="0" smtClean="0"/>
              <a:t>easy</a:t>
            </a:r>
            <a:r>
              <a:rPr lang="en-US" sz="1600" baseline="0" dirty="0" smtClean="0"/>
              <a:t> to identify </a:t>
            </a:r>
            <a:r>
              <a:rPr lang="en-US" sz="1600" b="1" baseline="0" dirty="0" smtClean="0"/>
              <a:t>missing</a:t>
            </a:r>
            <a:r>
              <a:rPr lang="en-US" sz="1600" baseline="0" dirty="0" smtClean="0"/>
              <a:t> files from a collection.</a:t>
            </a:r>
          </a:p>
          <a:p>
            <a:r>
              <a:rPr lang="en-US" sz="1600" baseline="0" dirty="0" smtClean="0"/>
              <a:t>Users always expect that, for example, </a:t>
            </a:r>
            <a:endParaRPr lang="en-US" sz="1600" baseline="0" dirty="0" smtClean="0"/>
          </a:p>
          <a:p>
            <a:r>
              <a:rPr lang="en-US" sz="1600" baseline="0" dirty="0" smtClean="0"/>
              <a:t>  a </a:t>
            </a:r>
            <a:r>
              <a:rPr lang="en-US" sz="1600" b="1" baseline="0" dirty="0" smtClean="0"/>
              <a:t>daily</a:t>
            </a:r>
            <a:r>
              <a:rPr lang="en-US" sz="1600" baseline="0" dirty="0" smtClean="0"/>
              <a:t> dataset will have data for </a:t>
            </a:r>
            <a:r>
              <a:rPr lang="en-US" sz="1600" b="1" baseline="0" dirty="0" smtClean="0"/>
              <a:t>each day</a:t>
            </a:r>
            <a:r>
              <a:rPr lang="en-US" sz="1600" baseline="0" dirty="0" smtClean="0"/>
              <a:t>.</a:t>
            </a:r>
          </a:p>
          <a:p>
            <a:r>
              <a:rPr lang="en-US" sz="1600" baseline="0" dirty="0" smtClean="0"/>
              <a:t>They are </a:t>
            </a:r>
            <a:r>
              <a:rPr lang="en-US" sz="1600" b="1" baseline="0" dirty="0" smtClean="0"/>
              <a:t>surprised</a:t>
            </a:r>
            <a:r>
              <a:rPr lang="en-US" sz="1600" baseline="0" dirty="0" smtClean="0"/>
              <a:t> if and when that isn't the case. </a:t>
            </a:r>
            <a:endParaRPr lang="en-US" sz="1600" baseline="0" dirty="0" smtClean="0"/>
          </a:p>
          <a:p>
            <a:r>
              <a:rPr lang="en-US" sz="1600" b="1" baseline="0" dirty="0" smtClean="0"/>
              <a:t>You </a:t>
            </a:r>
            <a:r>
              <a:rPr lang="en-US" sz="1600" b="1" baseline="0" dirty="0" smtClean="0"/>
              <a:t>may be, too!</a:t>
            </a:r>
          </a:p>
          <a:p>
            <a:r>
              <a:rPr lang="en-US" sz="1600" baseline="0" dirty="0" smtClean="0"/>
              <a:t>With this system, it is </a:t>
            </a:r>
            <a:r>
              <a:rPr lang="en-US" sz="1600" b="1" baseline="0" dirty="0" smtClean="0"/>
              <a:t>easy</a:t>
            </a:r>
            <a:r>
              <a:rPr lang="en-US" sz="1600" baseline="0" dirty="0" smtClean="0"/>
              <a:t> to see which files are missing, </a:t>
            </a:r>
          </a:p>
          <a:p>
            <a:r>
              <a:rPr lang="en-US" sz="1600" baseline="0" dirty="0" smtClean="0"/>
              <a:t>  so you can try to </a:t>
            </a:r>
            <a:r>
              <a:rPr lang="en-US" sz="1600" b="1" baseline="0" dirty="0" smtClean="0"/>
              <a:t>figure out why</a:t>
            </a:r>
            <a:r>
              <a:rPr lang="en-US" sz="1600" baseline="0" dirty="0" smtClean="0"/>
              <a:t>.</a:t>
            </a:r>
          </a:p>
          <a:p>
            <a:endParaRPr lang="en-US" sz="1600" baseline="0" dirty="0" smtClean="0"/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ERDDAP </a:t>
            </a:r>
            <a:r>
              <a:rPr lang="en-US" sz="1600" b="1" dirty="0" smtClean="0"/>
              <a:t>version 2.00</a:t>
            </a:r>
            <a:r>
              <a:rPr lang="en-US" sz="1600" dirty="0" smtClean="0"/>
              <a:t> is coming soon.</a:t>
            </a:r>
          </a:p>
          <a:p>
            <a:r>
              <a:rPr lang="en-US" sz="1600" dirty="0" smtClean="0"/>
              <a:t>It's</a:t>
            </a:r>
            <a:r>
              <a:rPr lang="en-US" sz="1600" baseline="0" dirty="0" smtClean="0"/>
              <a:t> jumping to version 2.00 partly to celebrate ERDDAP's </a:t>
            </a:r>
            <a:endParaRPr lang="en-US" sz="1600" baseline="0" dirty="0" smtClean="0"/>
          </a:p>
          <a:p>
            <a:r>
              <a:rPr lang="en-US" sz="1600" b="1" baseline="0" dirty="0" smtClean="0"/>
              <a:t>  10th </a:t>
            </a:r>
            <a:r>
              <a:rPr lang="en-US" sz="1600" b="1" baseline="0" dirty="0" smtClean="0"/>
              <a:t>birthday </a:t>
            </a:r>
            <a:r>
              <a:rPr lang="en-US" sz="1600" baseline="0" dirty="0" smtClean="0"/>
              <a:t> </a:t>
            </a:r>
            <a:r>
              <a:rPr lang="en-US" sz="1600" baseline="0" dirty="0" smtClean="0"/>
              <a:t>since it first became </a:t>
            </a:r>
            <a:r>
              <a:rPr lang="en-US" sz="1600" baseline="0" dirty="0" smtClean="0"/>
              <a:t>publicly downloadable</a:t>
            </a:r>
          </a:p>
          <a:p>
            <a:r>
              <a:rPr lang="en-US" sz="1600" baseline="0" dirty="0" smtClean="0"/>
              <a:t>  </a:t>
            </a:r>
            <a:r>
              <a:rPr lang="en-US" sz="1600" baseline="0" dirty="0" smtClean="0"/>
              <a:t>with </a:t>
            </a:r>
            <a:r>
              <a:rPr lang="en-US" sz="1600" baseline="0" dirty="0" smtClean="0"/>
              <a:t>the release of version </a:t>
            </a:r>
            <a:r>
              <a:rPr lang="en-US" sz="1600" baseline="0" dirty="0" smtClean="0"/>
              <a:t>1.0 in </a:t>
            </a:r>
            <a:r>
              <a:rPr lang="en-US" sz="1600" b="1" baseline="0" dirty="0" smtClean="0"/>
              <a:t>May 2008</a:t>
            </a:r>
            <a:r>
              <a:rPr lang="en-US" sz="1600" baseline="0" dirty="0" smtClean="0"/>
              <a:t>.</a:t>
            </a:r>
          </a:p>
          <a:p>
            <a:r>
              <a:rPr lang="en-US" sz="1600" baseline="0" dirty="0" smtClean="0"/>
              <a:t>But more than that, for the first time, </a:t>
            </a:r>
            <a:endParaRPr lang="en-US" sz="1600" baseline="0" dirty="0" smtClean="0"/>
          </a:p>
          <a:p>
            <a:r>
              <a:rPr lang="en-US" sz="1600" baseline="0" dirty="0" smtClean="0"/>
              <a:t>  ERDDAP </a:t>
            </a:r>
            <a:r>
              <a:rPr lang="en-US" sz="1600" baseline="0" dirty="0" smtClean="0"/>
              <a:t>will have a system for </a:t>
            </a:r>
            <a:r>
              <a:rPr lang="en-US" sz="1600" b="1" baseline="0" dirty="0" smtClean="0"/>
              <a:t>data ingest</a:t>
            </a:r>
            <a:r>
              <a:rPr lang="en-US" sz="1600" baseline="0" dirty="0" smtClean="0"/>
              <a:t>.</a:t>
            </a:r>
          </a:p>
          <a:p>
            <a:r>
              <a:rPr lang="en-US" sz="1600" baseline="0" dirty="0" smtClean="0"/>
              <a:t>With this system, </a:t>
            </a:r>
            <a:r>
              <a:rPr lang="en-US" sz="1600" b="1" baseline="0" dirty="0" smtClean="0"/>
              <a:t>an authorized sensor, QC script, </a:t>
            </a:r>
            <a:endParaRPr lang="en-US" sz="1600" b="1" baseline="0" dirty="0" smtClean="0"/>
          </a:p>
          <a:p>
            <a:r>
              <a:rPr lang="en-US" sz="1600" b="1" baseline="0" dirty="0" smtClean="0"/>
              <a:t>  or </a:t>
            </a:r>
            <a:r>
              <a:rPr lang="en-US" sz="1600" b="1" baseline="0" dirty="0" smtClean="0"/>
              <a:t>human author,</a:t>
            </a:r>
            <a:r>
              <a:rPr lang="en-US" sz="1600" baseline="0" dirty="0" smtClean="0"/>
              <a:t> </a:t>
            </a:r>
            <a:r>
              <a:rPr lang="en-US" sz="1600" baseline="0" dirty="0" smtClean="0"/>
              <a:t>will </a:t>
            </a:r>
            <a:r>
              <a:rPr lang="en-US" sz="1600" baseline="0" dirty="0" smtClean="0"/>
              <a:t>be able to contact </a:t>
            </a:r>
            <a:endParaRPr lang="en-US" sz="1600" baseline="0" dirty="0" smtClean="0"/>
          </a:p>
          <a:p>
            <a:r>
              <a:rPr lang="en-US" sz="1600" baseline="0" dirty="0" smtClean="0"/>
              <a:t>  a </a:t>
            </a:r>
            <a:r>
              <a:rPr lang="en-US" sz="1600" baseline="0" dirty="0" smtClean="0"/>
              <a:t>URL that </a:t>
            </a:r>
            <a:r>
              <a:rPr lang="en-US" sz="1600" b="1" baseline="0" dirty="0" smtClean="0"/>
              <a:t>inserts data</a:t>
            </a:r>
            <a:r>
              <a:rPr lang="en-US" sz="1600" baseline="0" dirty="0" smtClean="0"/>
              <a:t> into a dataset.</a:t>
            </a:r>
          </a:p>
          <a:p>
            <a:r>
              <a:rPr lang="en-US" sz="1600" baseline="0" dirty="0" smtClean="0"/>
              <a:t>The system is very </a:t>
            </a:r>
            <a:r>
              <a:rPr lang="en-US" sz="1600" b="1" baseline="0" dirty="0" smtClean="0"/>
              <a:t>fast, efficient, robust</a:t>
            </a:r>
            <a:r>
              <a:rPr lang="en-US" sz="1600" baseline="0" dirty="0" smtClean="0"/>
              <a:t> and </a:t>
            </a:r>
            <a:r>
              <a:rPr lang="en-US" sz="1600" b="1" baseline="0" dirty="0" smtClean="0"/>
              <a:t>fault tolerant</a:t>
            </a:r>
            <a:r>
              <a:rPr lang="en-US" sz="16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The system easily supports adding up </a:t>
            </a:r>
            <a:r>
              <a:rPr lang="en-US" sz="1600" baseline="0" dirty="0" smtClean="0"/>
              <a:t>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 </a:t>
            </a:r>
            <a:r>
              <a:rPr lang="en-US" sz="1600" b="1" baseline="0" dirty="0" smtClean="0"/>
              <a:t>1000 rows of data per second</a:t>
            </a:r>
            <a:r>
              <a:rPr lang="en-US" sz="1600" baseline="0" dirty="0" smtClean="0"/>
              <a:t>.</a:t>
            </a:r>
          </a:p>
          <a:p>
            <a:r>
              <a:rPr lang="en-US" sz="1600" baseline="0" dirty="0" smtClean="0"/>
              <a:t>The system has some </a:t>
            </a:r>
            <a:r>
              <a:rPr lang="en-US" sz="1600" b="1" baseline="0" dirty="0" smtClean="0"/>
              <a:t>unique</a:t>
            </a:r>
            <a:r>
              <a:rPr lang="en-US" sz="1600" baseline="0" dirty="0" smtClean="0"/>
              <a:t> features </a:t>
            </a:r>
            <a:endParaRPr lang="en-US" sz="1600" baseline="0" dirty="0" smtClean="0"/>
          </a:p>
          <a:p>
            <a:r>
              <a:rPr lang="en-US" sz="1600" baseline="0" dirty="0" smtClean="0"/>
              <a:t>  that </a:t>
            </a:r>
            <a:r>
              <a:rPr lang="en-US" sz="1600" baseline="0" dirty="0" smtClean="0"/>
              <a:t>aren't in other data ingest systems, </a:t>
            </a:r>
          </a:p>
          <a:p>
            <a:r>
              <a:rPr lang="en-US" sz="1600" baseline="0" dirty="0" smtClean="0"/>
              <a:t>  notably, very </a:t>
            </a:r>
            <a:r>
              <a:rPr lang="en-US" sz="1600" b="1" baseline="0" dirty="0" smtClean="0"/>
              <a:t>fine-grained versioning</a:t>
            </a:r>
            <a:r>
              <a:rPr lang="en-US" sz="1600" baseline="0" dirty="0" smtClean="0"/>
              <a:t> of the dataset -- </a:t>
            </a:r>
            <a:endParaRPr lang="en-US" sz="1600" baseline="0" dirty="0" smtClean="0"/>
          </a:p>
          <a:p>
            <a:r>
              <a:rPr lang="en-US" sz="1600" baseline="0" dirty="0" smtClean="0"/>
              <a:t>  to </a:t>
            </a:r>
            <a:r>
              <a:rPr lang="en-US" sz="1600" baseline="0" dirty="0" smtClean="0"/>
              <a:t>the millisecond.</a:t>
            </a:r>
          </a:p>
          <a:p>
            <a:r>
              <a:rPr lang="en-US" sz="1600" baseline="0" dirty="0" smtClean="0"/>
              <a:t>This is useful for </a:t>
            </a:r>
            <a:r>
              <a:rPr lang="en-US" sz="1600" b="1" baseline="0" dirty="0" smtClean="0"/>
              <a:t>data management</a:t>
            </a:r>
            <a:r>
              <a:rPr lang="en-US" sz="1600" baseline="0" dirty="0" smtClean="0"/>
              <a:t>, </a:t>
            </a:r>
            <a:endParaRPr lang="en-US" sz="1600" baseline="0" dirty="0" smtClean="0"/>
          </a:p>
          <a:p>
            <a:r>
              <a:rPr lang="en-US" sz="1600" baseline="0" dirty="0" smtClean="0"/>
              <a:t>  as </a:t>
            </a:r>
            <a:r>
              <a:rPr lang="en-US" sz="1600" baseline="0" dirty="0" smtClean="0"/>
              <a:t>it allows the data to be changed, </a:t>
            </a:r>
          </a:p>
          <a:p>
            <a:r>
              <a:rPr lang="en-US" sz="1600" baseline="0" dirty="0" smtClean="0"/>
              <a:t>  but keeps a </a:t>
            </a:r>
            <a:r>
              <a:rPr lang="en-US" sz="1600" b="1" baseline="0" dirty="0" smtClean="0"/>
              <a:t>complete log</a:t>
            </a:r>
            <a:r>
              <a:rPr lang="en-US" sz="1600" baseline="0" dirty="0" smtClean="0"/>
              <a:t> of </a:t>
            </a:r>
            <a:r>
              <a:rPr lang="en-US" sz="1600" b="1" baseline="0" dirty="0" smtClean="0"/>
              <a:t>what</a:t>
            </a:r>
            <a:r>
              <a:rPr lang="en-US" sz="1600" baseline="0" dirty="0" smtClean="0"/>
              <a:t> changes were made, </a:t>
            </a:r>
            <a:endParaRPr lang="en-US" sz="1600" baseline="0" dirty="0" smtClean="0"/>
          </a:p>
          <a:p>
            <a:r>
              <a:rPr lang="en-US" sz="1600" baseline="0" dirty="0" smtClean="0"/>
              <a:t>  and </a:t>
            </a:r>
            <a:r>
              <a:rPr lang="en-US" sz="1600" b="1" baseline="0" dirty="0" smtClean="0"/>
              <a:t>by whom</a:t>
            </a:r>
            <a:r>
              <a:rPr lang="en-US" sz="1600" baseline="0" dirty="0" smtClean="0"/>
              <a:t>.</a:t>
            </a:r>
          </a:p>
          <a:p>
            <a:r>
              <a:rPr lang="en-US" sz="1600" baseline="0" dirty="0" smtClean="0"/>
              <a:t>The fine-grained versioning of the dataset allows for </a:t>
            </a:r>
            <a:endParaRPr lang="en-US" sz="1600" baseline="0" dirty="0" smtClean="0"/>
          </a:p>
          <a:p>
            <a:r>
              <a:rPr lang="en-US" sz="1600" b="1" baseline="0" dirty="0" smtClean="0"/>
              <a:t>  reproducible </a:t>
            </a:r>
            <a:r>
              <a:rPr lang="en-US" sz="1600" b="1" baseline="0" dirty="0" smtClean="0"/>
              <a:t>science</a:t>
            </a:r>
            <a:r>
              <a:rPr lang="en-US" sz="1600" baseline="0" dirty="0" smtClean="0"/>
              <a:t>. </a:t>
            </a:r>
          </a:p>
          <a:p>
            <a:r>
              <a:rPr lang="en-US" sz="1600" baseline="0" dirty="0" smtClean="0"/>
              <a:t>That's coming very soon. </a:t>
            </a:r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5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This is a joint session, </a:t>
            </a:r>
            <a:r>
              <a:rPr lang="en-US" sz="1600" b="1" baseline="0" dirty="0" smtClean="0"/>
              <a:t>UAF and ERDDAP</a:t>
            </a:r>
            <a:r>
              <a:rPr lang="en-US" sz="1600" baseline="0" dirty="0" smtClean="0"/>
              <a:t>,</a:t>
            </a:r>
          </a:p>
          <a:p>
            <a:r>
              <a:rPr lang="en-US" sz="1600" baseline="0" dirty="0" smtClean="0"/>
              <a:t>  partly </a:t>
            </a:r>
            <a:r>
              <a:rPr lang="en-US" sz="1600" baseline="0" dirty="0" smtClean="0"/>
              <a:t>because I made and maintain a </a:t>
            </a:r>
            <a:r>
              <a:rPr lang="en-US" sz="1600" b="1" baseline="0" dirty="0" smtClean="0"/>
              <a:t>UAF ERDDAP</a:t>
            </a:r>
            <a:r>
              <a:rPr lang="en-US" sz="1600" baseline="0" dirty="0" smtClean="0"/>
              <a:t> </a:t>
            </a:r>
            <a:endParaRPr lang="en-US" sz="1600" baseline="0" dirty="0" smtClean="0"/>
          </a:p>
          <a:p>
            <a:r>
              <a:rPr lang="en-US" sz="1600" baseline="0" dirty="0" smtClean="0"/>
              <a:t>  [</a:t>
            </a:r>
            <a:r>
              <a:rPr lang="en-US" sz="1600" baseline="0" dirty="0" smtClean="0"/>
              <a:t>point to image]:</a:t>
            </a:r>
          </a:p>
          <a:p>
            <a:r>
              <a:rPr lang="en-US" sz="1600" baseline="0" dirty="0" smtClean="0"/>
              <a:t>  an </a:t>
            </a:r>
            <a:r>
              <a:rPr lang="en-US" sz="1600" baseline="0" dirty="0" smtClean="0"/>
              <a:t>ERDDAP installation with </a:t>
            </a:r>
            <a:r>
              <a:rPr lang="en-US" sz="1600" b="1" baseline="0" dirty="0" smtClean="0"/>
              <a:t>all</a:t>
            </a:r>
            <a:r>
              <a:rPr lang="en-US" sz="1600" baseline="0" dirty="0" smtClean="0"/>
              <a:t> of the datasets from the </a:t>
            </a:r>
            <a:br>
              <a:rPr lang="en-US" sz="1600" baseline="0" dirty="0" smtClean="0"/>
            </a:br>
            <a:r>
              <a:rPr lang="en-US" sz="1600" baseline="0" dirty="0" smtClean="0"/>
              <a:t>UAF THREDDS clean catalog and </a:t>
            </a:r>
            <a:r>
              <a:rPr lang="en-US" sz="1600" b="1" baseline="0" dirty="0" smtClean="0"/>
              <a:t>some</a:t>
            </a:r>
            <a:r>
              <a:rPr lang="en-US" sz="1600" baseline="0" dirty="0" smtClean="0"/>
              <a:t> other datasets.</a:t>
            </a:r>
          </a:p>
          <a:p>
            <a:r>
              <a:rPr lang="en-US" sz="1600" baseline="0" dirty="0" smtClean="0"/>
              <a:t>Like the UAF THREDDS catalog, it is a work-in-progress </a:t>
            </a:r>
            <a:endParaRPr lang="en-US" sz="1600" baseline="0" dirty="0" smtClean="0"/>
          </a:p>
          <a:p>
            <a:r>
              <a:rPr lang="en-US" sz="1600" baseline="0" dirty="0" smtClean="0"/>
              <a:t>  attempt </a:t>
            </a:r>
            <a:r>
              <a:rPr lang="en-US" sz="1600" baseline="0" dirty="0" smtClean="0"/>
              <a:t>to offer </a:t>
            </a:r>
            <a:r>
              <a:rPr lang="en-US" sz="1600" b="1" baseline="0" dirty="0" smtClean="0"/>
              <a:t>all</a:t>
            </a:r>
            <a:r>
              <a:rPr lang="en-US" sz="1600" baseline="0" dirty="0" smtClean="0"/>
              <a:t> </a:t>
            </a:r>
            <a:r>
              <a:rPr lang="en-US" sz="1600" baseline="0" dirty="0" smtClean="0"/>
              <a:t>of NOAA's data </a:t>
            </a:r>
            <a:endParaRPr lang="en-US" sz="1600" baseline="0" dirty="0" smtClean="0"/>
          </a:p>
          <a:p>
            <a:r>
              <a:rPr lang="en-US" sz="1600" baseline="0" dirty="0" smtClean="0"/>
              <a:t>  in </a:t>
            </a:r>
            <a:r>
              <a:rPr lang="en-US" sz="1600" baseline="0" dirty="0" smtClean="0"/>
              <a:t>a </a:t>
            </a:r>
            <a:r>
              <a:rPr lang="en-US" sz="1600" b="1" baseline="0" dirty="0" smtClean="0"/>
              <a:t>consistent, unified</a:t>
            </a:r>
            <a:r>
              <a:rPr lang="en-US" sz="1600" baseline="0" dirty="0" smtClean="0"/>
              <a:t> way. </a:t>
            </a:r>
            <a:br>
              <a:rPr lang="en-US" sz="1600" baseline="0" dirty="0" smtClean="0"/>
            </a:br>
            <a:r>
              <a:rPr lang="en-US" sz="1600" baseline="0" dirty="0" smtClean="0"/>
              <a:t>Currently it has about 10,000 datasets.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 generated most of these datasets by running a </a:t>
            </a:r>
            <a:endParaRPr lang="en-US" sz="1600" baseline="0" dirty="0" smtClean="0"/>
          </a:p>
          <a:p>
            <a:r>
              <a:rPr lang="en-US" sz="1600" b="1" baseline="0" dirty="0" smtClean="0"/>
              <a:t>  THREDDS </a:t>
            </a:r>
            <a:r>
              <a:rPr lang="en-US" sz="1600" b="1" baseline="0" dirty="0" smtClean="0"/>
              <a:t>catalog </a:t>
            </a:r>
            <a:r>
              <a:rPr lang="en-US" sz="1600" b="1" baseline="0" dirty="0" smtClean="0"/>
              <a:t>crawler</a:t>
            </a:r>
            <a:r>
              <a:rPr lang="en-US" sz="1600" baseline="0" dirty="0" smtClean="0"/>
              <a:t> (</a:t>
            </a:r>
            <a:r>
              <a:rPr lang="en-US" sz="1600" baseline="0" dirty="0" smtClean="0"/>
              <a:t>that comes with ERDDAP) </a:t>
            </a:r>
            <a:endParaRPr lang="en-US" sz="1600" baseline="0" dirty="0" smtClean="0"/>
          </a:p>
          <a:p>
            <a:r>
              <a:rPr lang="en-US" sz="1600" baseline="0" dirty="0" smtClean="0"/>
              <a:t>  and </a:t>
            </a:r>
            <a:r>
              <a:rPr lang="en-US" sz="1600" baseline="0" dirty="0" smtClean="0"/>
              <a:t>having it generate </a:t>
            </a:r>
            <a:r>
              <a:rPr lang="en-US" sz="1600" b="1" baseline="0" dirty="0" smtClean="0"/>
              <a:t>ERDDAP datasets</a:t>
            </a:r>
          </a:p>
          <a:p>
            <a:r>
              <a:rPr lang="en-US" sz="1600" baseline="0" dirty="0" smtClean="0"/>
              <a:t>  from </a:t>
            </a:r>
            <a:r>
              <a:rPr lang="en-US" sz="1600" baseline="0" dirty="0" smtClean="0"/>
              <a:t>all of the </a:t>
            </a:r>
            <a:r>
              <a:rPr lang="en-US" sz="1600" b="1" baseline="0" dirty="0" smtClean="0"/>
              <a:t>datasets</a:t>
            </a:r>
            <a:r>
              <a:rPr lang="en-US" sz="1600" baseline="0" dirty="0" smtClean="0"/>
              <a:t> that it finds in the UAF THREDDS catalog.</a:t>
            </a:r>
          </a:p>
          <a:p>
            <a:endParaRPr lang="en-US" sz="1600" baseline="0" dirty="0" smtClean="0"/>
          </a:p>
          <a:p>
            <a:r>
              <a:rPr lang="en-US" sz="1600" b="1" baseline="0" dirty="0" smtClean="0"/>
              <a:t>None</a:t>
            </a:r>
            <a:r>
              <a:rPr lang="en-US" sz="1600" baseline="0" dirty="0" smtClean="0"/>
              <a:t> of the data for those 10,000 datasets is </a:t>
            </a:r>
            <a:endParaRPr lang="en-US" sz="1600" baseline="0" dirty="0" smtClean="0"/>
          </a:p>
          <a:p>
            <a:r>
              <a:rPr lang="en-US" sz="1600" baseline="0" dirty="0" smtClean="0"/>
              <a:t>  on </a:t>
            </a:r>
            <a:r>
              <a:rPr lang="en-US" sz="1600" baseline="0" dirty="0" smtClean="0"/>
              <a:t>the server running that ERDDAP. </a:t>
            </a:r>
          </a:p>
          <a:p>
            <a:r>
              <a:rPr lang="en-US" sz="1600" b="1" baseline="0" dirty="0" smtClean="0"/>
              <a:t>All</a:t>
            </a:r>
            <a:r>
              <a:rPr lang="en-US" sz="1600" baseline="0" dirty="0" smtClean="0"/>
              <a:t> of the data is from </a:t>
            </a:r>
            <a:r>
              <a:rPr lang="en-US" sz="1600" b="1" baseline="0" dirty="0" smtClean="0"/>
              <a:t>remote</a:t>
            </a:r>
            <a:r>
              <a:rPr lang="en-US" sz="1600" baseline="0" dirty="0" smtClean="0"/>
              <a:t> sources</a:t>
            </a:r>
            <a:r>
              <a:rPr lang="en-US" sz="1600" baseline="0" dirty="0" smtClean="0"/>
              <a:t>,</a:t>
            </a:r>
          </a:p>
          <a:p>
            <a:r>
              <a:rPr lang="en-US" sz="1600" baseline="0" dirty="0" smtClean="0"/>
              <a:t>  </a:t>
            </a:r>
            <a:r>
              <a:rPr lang="en-US" sz="1600" baseline="0" dirty="0" smtClean="0"/>
              <a:t>accessed via web services -- </a:t>
            </a:r>
          </a:p>
          <a:p>
            <a:r>
              <a:rPr lang="en-US" sz="1600" baseline="0" dirty="0" smtClean="0"/>
              <a:t>  that </a:t>
            </a:r>
            <a:r>
              <a:rPr lang="en-US" sz="1600" baseline="0" dirty="0" smtClean="0"/>
              <a:t>incudes numerous </a:t>
            </a:r>
            <a:r>
              <a:rPr lang="en-US" sz="1600" b="1" baseline="0" dirty="0" smtClean="0"/>
              <a:t>NOAA THREDDS</a:t>
            </a:r>
            <a:r>
              <a:rPr lang="en-US" sz="1600" baseline="0" dirty="0" smtClean="0"/>
              <a:t> and </a:t>
            </a:r>
            <a:r>
              <a:rPr lang="en-US" sz="1600" b="1" baseline="0" dirty="0" smtClean="0"/>
              <a:t>ERDDAP</a:t>
            </a:r>
            <a:r>
              <a:rPr lang="en-US" sz="1600" baseline="0" dirty="0" smtClean="0"/>
              <a:t> servers</a:t>
            </a:r>
          </a:p>
          <a:p>
            <a:r>
              <a:rPr lang="en-US" sz="1600" baseline="0" dirty="0" smtClean="0"/>
              <a:t>  and even some </a:t>
            </a:r>
            <a:r>
              <a:rPr lang="en-US" sz="1600" b="1" baseline="0" dirty="0" smtClean="0"/>
              <a:t>NASA</a:t>
            </a:r>
            <a:r>
              <a:rPr lang="en-US" sz="1600" baseline="0" dirty="0" smtClean="0"/>
              <a:t> servers.</a:t>
            </a:r>
          </a:p>
          <a:p>
            <a:r>
              <a:rPr lang="en-US" sz="1600" baseline="0" dirty="0" smtClean="0"/>
              <a:t>That's the </a:t>
            </a:r>
            <a:r>
              <a:rPr lang="en-US" sz="1600" b="1" baseline="0" dirty="0" smtClean="0"/>
              <a:t>beauty</a:t>
            </a:r>
            <a:r>
              <a:rPr lang="en-US" sz="1600" baseline="0" dirty="0" smtClean="0"/>
              <a:t> of a distributed data system of web services </a:t>
            </a:r>
          </a:p>
          <a:p>
            <a:r>
              <a:rPr lang="en-US" sz="1600" baseline="0" dirty="0" smtClean="0"/>
              <a:t>  with a data server like ERDDAP sitting </a:t>
            </a:r>
            <a:r>
              <a:rPr lang="en-US" sz="1600" b="1" baseline="0" dirty="0" smtClean="0"/>
              <a:t>on top</a:t>
            </a:r>
            <a:r>
              <a:rPr lang="en-US" sz="1600" baseline="0" dirty="0" smtClean="0"/>
              <a:t>.</a:t>
            </a:r>
          </a:p>
          <a:p>
            <a:r>
              <a:rPr lang="en-US" sz="1600" baseline="0" dirty="0" smtClean="0"/>
              <a:t>When one of those </a:t>
            </a:r>
            <a:r>
              <a:rPr lang="en-US" sz="1600" b="1" baseline="0" dirty="0" smtClean="0"/>
              <a:t>remote datasets</a:t>
            </a:r>
            <a:r>
              <a:rPr lang="en-US" sz="1600" baseline="0" dirty="0" smtClean="0"/>
              <a:t> is updated </a:t>
            </a:r>
            <a:endParaRPr lang="en-US" sz="1600" baseline="0" dirty="0" smtClean="0"/>
          </a:p>
          <a:p>
            <a:r>
              <a:rPr lang="en-US" sz="1600" baseline="0" dirty="0" smtClean="0"/>
              <a:t>  (</a:t>
            </a:r>
            <a:r>
              <a:rPr lang="en-US" sz="1600" baseline="0" dirty="0" smtClean="0"/>
              <a:t>e.g., with a new data file),</a:t>
            </a:r>
          </a:p>
          <a:p>
            <a:r>
              <a:rPr lang="en-US" sz="1600" baseline="0" dirty="0" smtClean="0"/>
              <a:t>  the </a:t>
            </a:r>
            <a:r>
              <a:rPr lang="en-US" sz="1600" baseline="0" dirty="0" smtClean="0"/>
              <a:t>new data is available to users of </a:t>
            </a:r>
            <a:r>
              <a:rPr lang="en-US" sz="1600" b="1" baseline="0" dirty="0" smtClean="0"/>
              <a:t>this ERDDAP</a:t>
            </a:r>
            <a:r>
              <a:rPr lang="en-US" sz="1600" baseline="0" dirty="0" smtClean="0"/>
              <a:t>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 </a:t>
            </a:r>
            <a:r>
              <a:rPr lang="en-US" sz="1600" b="1" baseline="0" dirty="0" smtClean="0"/>
              <a:t>really like</a:t>
            </a:r>
            <a:r>
              <a:rPr lang="en-US" sz="1600" baseline="0" dirty="0" smtClean="0"/>
              <a:t> the UAF project.</a:t>
            </a:r>
          </a:p>
          <a:p>
            <a:r>
              <a:rPr lang="en-US" sz="1600" baseline="0" dirty="0" smtClean="0"/>
              <a:t>It is the </a:t>
            </a:r>
            <a:r>
              <a:rPr lang="en-US" sz="1600" b="1" baseline="0" dirty="0" smtClean="0"/>
              <a:t>fastest, easiest, most efficient</a:t>
            </a:r>
            <a:r>
              <a:rPr lang="en-US" sz="1600" baseline="0" dirty="0" smtClean="0"/>
              <a:t> way I know of </a:t>
            </a:r>
          </a:p>
          <a:p>
            <a:r>
              <a:rPr lang="en-US" sz="1600" baseline="0" dirty="0" smtClean="0"/>
              <a:t>  to work toward making all of NOAA's data accessible</a:t>
            </a:r>
          </a:p>
          <a:p>
            <a:r>
              <a:rPr lang="en-US" sz="1600" baseline="0" dirty="0" smtClean="0"/>
              <a:t>  in a consistent, interoperable way.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But this approach only works if </a:t>
            </a:r>
            <a:r>
              <a:rPr lang="en-US" sz="1600" b="1" baseline="0" dirty="0" smtClean="0"/>
              <a:t>each group in NOAA</a:t>
            </a:r>
            <a:br>
              <a:rPr lang="en-US" sz="1600" b="1" baseline="0" dirty="0" smtClean="0"/>
            </a:br>
            <a:r>
              <a:rPr lang="en-US" sz="1600" b="1" baseline="0" dirty="0" smtClean="0"/>
              <a:t>  </a:t>
            </a:r>
            <a:r>
              <a:rPr lang="en-US" sz="1600" b="0" baseline="0" dirty="0" smtClean="0"/>
              <a:t>(each "</a:t>
            </a:r>
            <a:r>
              <a:rPr lang="en-US" sz="1600" b="1" baseline="0" dirty="0" smtClean="0"/>
              <a:t>stovepipe of excellence"</a:t>
            </a:r>
            <a:r>
              <a:rPr lang="en-US" sz="1600" b="0" baseline="0" dirty="0" smtClean="0"/>
              <a:t> as Jeff DLB says) </a:t>
            </a:r>
            <a:r>
              <a:rPr lang="en-US" sz="1600" baseline="0" dirty="0" smtClean="0"/>
              <a:t>does its part.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That means: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* </a:t>
            </a:r>
            <a:r>
              <a:rPr lang="en-US" sz="1600" b="1" baseline="0" dirty="0" smtClean="0"/>
              <a:t>Every</a:t>
            </a:r>
            <a:r>
              <a:rPr lang="en-US" sz="1600" baseline="0" dirty="0" smtClean="0"/>
              <a:t> group needs to use </a:t>
            </a:r>
            <a:r>
              <a:rPr lang="en-US" sz="1600" baseline="0" dirty="0" err="1" smtClean="0"/>
              <a:t>NcML</a:t>
            </a:r>
            <a:r>
              <a:rPr lang="en-US" sz="1600" baseline="0" dirty="0" smtClean="0"/>
              <a:t> or NCO </a:t>
            </a:r>
            <a:br>
              <a:rPr lang="en-US" sz="1600" baseline="0" dirty="0" smtClean="0"/>
            </a:br>
            <a:r>
              <a:rPr lang="en-US" sz="1600" baseline="0" dirty="0" smtClean="0"/>
              <a:t>  to </a:t>
            </a:r>
            <a:r>
              <a:rPr lang="en-US" sz="1600" b="1" baseline="0" dirty="0" smtClean="0"/>
              <a:t>improve</a:t>
            </a:r>
            <a:r>
              <a:rPr lang="en-US" sz="1600" baseline="0" dirty="0" smtClean="0"/>
              <a:t> the dataset's CF and ACDD metadata</a:t>
            </a:r>
            <a:br>
              <a:rPr lang="en-US" sz="1600" baseline="0" dirty="0" smtClean="0"/>
            </a:br>
            <a:r>
              <a:rPr lang="en-US" sz="1600" baseline="0" dirty="0" smtClean="0"/>
              <a:t>* </a:t>
            </a:r>
            <a:r>
              <a:rPr lang="en-US" sz="1600" b="1" baseline="0" dirty="0" smtClean="0"/>
              <a:t>Every</a:t>
            </a:r>
            <a:r>
              <a:rPr lang="en-US" sz="1600" baseline="0" dirty="0" smtClean="0"/>
              <a:t> group needs to </a:t>
            </a:r>
            <a:r>
              <a:rPr lang="en-US" sz="1600" b="1" baseline="0" dirty="0" smtClean="0"/>
              <a:t>set up</a:t>
            </a:r>
            <a:r>
              <a:rPr lang="en-US" sz="1600" baseline="0" dirty="0" smtClean="0"/>
              <a:t> a THREDDS </a:t>
            </a:r>
            <a:br>
              <a:rPr lang="en-US" sz="1600" baseline="0" dirty="0" smtClean="0"/>
            </a:br>
            <a:r>
              <a:rPr lang="en-US" sz="1600" baseline="0" dirty="0" smtClean="0"/>
              <a:t>  to make the data accessible by web services.</a:t>
            </a:r>
            <a:br>
              <a:rPr lang="en-US" sz="1600" baseline="0" dirty="0" smtClean="0"/>
            </a:br>
            <a:r>
              <a:rPr lang="en-US" sz="1600" baseline="0" dirty="0" smtClean="0"/>
              <a:t>* That gives </a:t>
            </a:r>
            <a:r>
              <a:rPr lang="en-US" sz="1600" b="1" baseline="0" dirty="0" smtClean="0"/>
              <a:t>everyone</a:t>
            </a:r>
            <a:r>
              <a:rPr lang="en-US" sz="1600" baseline="0" dirty="0" smtClean="0"/>
              <a:t>, humans and computer programs, </a:t>
            </a:r>
            <a:br>
              <a:rPr lang="en-US" sz="1600" baseline="0" dirty="0" smtClean="0"/>
            </a:br>
            <a:r>
              <a:rPr lang="en-US" sz="1600" baseline="0" dirty="0" smtClean="0"/>
              <a:t>  a </a:t>
            </a:r>
            <a:r>
              <a:rPr lang="en-US" sz="1600" b="1" baseline="0" dirty="0" smtClean="0"/>
              <a:t>consistent, interoperable way</a:t>
            </a:r>
            <a:r>
              <a:rPr lang="en-US" sz="1600" baseline="0" dirty="0" smtClean="0"/>
              <a:t> to access the data.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I encourage all NOAA groups to follow this approach </a:t>
            </a:r>
            <a:endParaRPr lang="en-US" sz="16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  and </a:t>
            </a:r>
            <a:r>
              <a:rPr lang="en-US" sz="1600" baseline="0" dirty="0" smtClean="0"/>
              <a:t>work with the UAF project.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As I said, it is the </a:t>
            </a:r>
            <a:r>
              <a:rPr lang="en-US" sz="1600" b="1" baseline="0" dirty="0" smtClean="0"/>
              <a:t>fastest and easiest</a:t>
            </a:r>
            <a:r>
              <a:rPr lang="en-US" sz="1600" baseline="0" dirty="0" smtClean="0"/>
              <a:t> way for us </a:t>
            </a:r>
            <a:endParaRPr lang="en-US" sz="16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  to </a:t>
            </a:r>
            <a:r>
              <a:rPr lang="en-US" sz="1600" baseline="0" dirty="0" smtClean="0"/>
              <a:t>make </a:t>
            </a:r>
            <a:r>
              <a:rPr lang="en-US" sz="1600" b="1" baseline="0" dirty="0" smtClean="0"/>
              <a:t>all</a:t>
            </a:r>
            <a:r>
              <a:rPr lang="en-US" sz="1600" baseline="0" dirty="0" smtClean="0"/>
              <a:t> of NOAA's data </a:t>
            </a:r>
            <a:r>
              <a:rPr lang="en-US" sz="1600" b="1" baseline="0" dirty="0" smtClean="0"/>
              <a:t>easily</a:t>
            </a:r>
            <a:r>
              <a:rPr lang="en-US" sz="1600" baseline="0" dirty="0" smtClean="0"/>
              <a:t> </a:t>
            </a:r>
            <a:r>
              <a:rPr lang="en-US" sz="1600" baseline="0" dirty="0" smtClean="0"/>
              <a:t>accessible </a:t>
            </a:r>
            <a:endParaRPr lang="en-US" sz="16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/>
              <a:t>  to </a:t>
            </a:r>
            <a:r>
              <a:rPr lang="en-US" sz="1600" baseline="0" dirty="0" smtClean="0"/>
              <a:t>anyone who wants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That's all.</a:t>
            </a:r>
          </a:p>
          <a:p>
            <a:r>
              <a:rPr lang="en-US" sz="1600" dirty="0" smtClean="0"/>
              <a:t>...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(This is the only high-density slide. I promise.)</a:t>
            </a:r>
          </a:p>
          <a:p>
            <a:r>
              <a:rPr lang="en-US" sz="1600" baseline="0" dirty="0" smtClean="0"/>
              <a:t>ERDDAP is a middleman data server.</a:t>
            </a:r>
          </a:p>
          <a:p>
            <a:r>
              <a:rPr lang="en-US" sz="1600" baseline="0" dirty="0" smtClean="0"/>
              <a:t>It can get data from lots of different types of local </a:t>
            </a:r>
            <a:r>
              <a:rPr lang="en-US" sz="1600" baseline="0" dirty="0" err="1" smtClean="0"/>
              <a:t>datafiles</a:t>
            </a:r>
            <a:r>
              <a:rPr lang="en-US" sz="1600" baseline="0" dirty="0" smtClean="0"/>
              <a:t>, databases, </a:t>
            </a:r>
          </a:p>
          <a:p>
            <a:r>
              <a:rPr lang="en-US" sz="1600" baseline="0" dirty="0" smtClean="0"/>
              <a:t>  and </a:t>
            </a:r>
            <a:r>
              <a:rPr lang="en-US" sz="1600" baseline="0" dirty="0" smtClean="0"/>
              <a:t>remote data services.</a:t>
            </a:r>
          </a:p>
          <a:p>
            <a:r>
              <a:rPr lang="en-US" sz="1600" baseline="0" dirty="0" smtClean="0"/>
              <a:t>It can generate many types of data files </a:t>
            </a:r>
            <a:r>
              <a:rPr lang="en-US" sz="1600" baseline="0" dirty="0" smtClean="0"/>
              <a:t>on-the-fly </a:t>
            </a:r>
            <a:br>
              <a:rPr lang="en-US" sz="1600" baseline="0" dirty="0" smtClean="0"/>
            </a:br>
            <a:r>
              <a:rPr lang="en-US" sz="1600" baseline="0" dirty="0" smtClean="0"/>
              <a:t>  in </a:t>
            </a:r>
            <a:r>
              <a:rPr lang="en-US" sz="1600" baseline="0" dirty="0" smtClean="0"/>
              <a:t>response to data requests.</a:t>
            </a:r>
          </a:p>
          <a:p>
            <a:r>
              <a:rPr lang="en-US" sz="1600" baseline="0" dirty="0" smtClean="0"/>
              <a:t>1 ...</a:t>
            </a:r>
          </a:p>
          <a:p>
            <a:r>
              <a:rPr lang="en-US" sz="1600" baseline="0" dirty="0" smtClean="0"/>
              <a:t>2 ...</a:t>
            </a:r>
          </a:p>
          <a:p>
            <a:r>
              <a:rPr lang="en-US" sz="1600" baseline="0" dirty="0" smtClean="0"/>
              <a:t>3 ...</a:t>
            </a:r>
          </a:p>
          <a:p>
            <a:r>
              <a:rPr lang="en-US" sz="1600" baseline="0" dirty="0" smtClean="0"/>
              <a:t>4 ...</a:t>
            </a:r>
          </a:p>
          <a:p>
            <a:r>
              <a:rPr lang="en-US" sz="1600" baseline="0" dirty="0" smtClean="0"/>
              <a:t>Thus, it makes the </a:t>
            </a:r>
            <a:r>
              <a:rPr lang="en-US" sz="1600" baseline="0" dirty="0" smtClean="0"/>
              <a:t>heterogeneous </a:t>
            </a:r>
            <a:r>
              <a:rPr lang="en-US" sz="1600" baseline="0" dirty="0" smtClean="0"/>
              <a:t>world of data sources appear </a:t>
            </a:r>
            <a:endParaRPr lang="en-US" sz="1600" baseline="0" dirty="0" smtClean="0"/>
          </a:p>
          <a:p>
            <a:r>
              <a:rPr lang="en-US" sz="1600" baseline="0" dirty="0" smtClean="0"/>
              <a:t>as </a:t>
            </a:r>
            <a:r>
              <a:rPr lang="en-US" sz="1600" baseline="0" dirty="0" smtClean="0"/>
              <a:t>a </a:t>
            </a:r>
            <a:r>
              <a:rPr lang="en-US" sz="1600" baseline="0" dirty="0" smtClean="0"/>
              <a:t>homogenous </a:t>
            </a:r>
            <a:r>
              <a:rPr lang="en-US" sz="1600" baseline="0" dirty="0" smtClean="0"/>
              <a:t>site with lots of data.</a:t>
            </a:r>
          </a:p>
          <a:p>
            <a:endParaRPr lang="en-US" sz="1600" baseline="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To users, ERDDAP just looks like a data server with </a:t>
            </a:r>
            <a:endParaRPr lang="en-US" sz="1600" baseline="0" dirty="0" smtClean="0"/>
          </a:p>
          <a:p>
            <a:r>
              <a:rPr lang="en-US" sz="1600" b="1" baseline="0" dirty="0" smtClean="0"/>
              <a:t>  lots</a:t>
            </a:r>
            <a:r>
              <a:rPr lang="en-US" sz="1600" baseline="0" dirty="0" smtClean="0"/>
              <a:t> </a:t>
            </a:r>
            <a:r>
              <a:rPr lang="en-US" sz="1600" baseline="0" dirty="0" smtClean="0"/>
              <a:t>of datasets.</a:t>
            </a:r>
          </a:p>
          <a:p>
            <a:r>
              <a:rPr lang="en-US" sz="1600" baseline="0" dirty="0" smtClean="0"/>
              <a:t>Whether a given dataset's data is local or remote </a:t>
            </a:r>
            <a:r>
              <a:rPr lang="en-US" sz="1600" baseline="0" dirty="0" smtClean="0"/>
              <a:t>is</a:t>
            </a:r>
          </a:p>
          <a:p>
            <a:r>
              <a:rPr lang="en-US" sz="1600" baseline="0" dirty="0" smtClean="0"/>
              <a:t>  </a:t>
            </a:r>
            <a:r>
              <a:rPr lang="en-US" sz="1600" b="1" baseline="0" dirty="0" smtClean="0"/>
              <a:t>hidden</a:t>
            </a:r>
            <a:r>
              <a:rPr lang="en-US" sz="1600" baseline="0" dirty="0" smtClean="0"/>
              <a:t> from users.</a:t>
            </a:r>
          </a:p>
          <a:p>
            <a:endParaRPr lang="en-US" sz="1600" baseline="0" dirty="0" smtClean="0"/>
          </a:p>
          <a:p>
            <a:endParaRPr lang="en-US" sz="1600" baseline="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ERDDAP offers</a:t>
            </a:r>
          </a:p>
          <a:p>
            <a:r>
              <a:rPr lang="en-US" sz="1600" baseline="0" dirty="0" smtClean="0"/>
              <a:t>free-text catalog search, search by category, and advanced search</a:t>
            </a:r>
          </a:p>
          <a:p>
            <a:r>
              <a:rPr lang="en-US" sz="1600" baseline="0" dirty="0" smtClean="0"/>
              <a:t>  (which </a:t>
            </a:r>
            <a:r>
              <a:rPr lang="en-US" sz="1600" baseline="0" dirty="0" smtClean="0"/>
              <a:t>lets you specify </a:t>
            </a:r>
            <a:r>
              <a:rPr lang="en-US" sz="1600" baseline="0" dirty="0" smtClean="0"/>
              <a:t>time, latitude, and longitude bounds).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You can then download a subset of a dataset via </a:t>
            </a:r>
          </a:p>
          <a:p>
            <a:r>
              <a:rPr lang="en-US" sz="1600" baseline="0" dirty="0" smtClean="0"/>
              <a:t>a web page or by submitting a RESTful request </a:t>
            </a:r>
            <a:endParaRPr lang="en-US" sz="1600" baseline="0" dirty="0" smtClean="0"/>
          </a:p>
          <a:p>
            <a:r>
              <a:rPr lang="en-US" sz="1600" baseline="0" dirty="0" smtClean="0"/>
              <a:t>  to </a:t>
            </a:r>
            <a:r>
              <a:rPr lang="en-US" sz="1600" baseline="0" dirty="0" smtClean="0"/>
              <a:t>ERDDAP's OPeNDAP web service.</a:t>
            </a:r>
          </a:p>
          <a:p>
            <a:r>
              <a:rPr lang="en-US" sz="1600" baseline="0" dirty="0" smtClean="0"/>
              <a:t>A </a:t>
            </a:r>
            <a:r>
              <a:rPr lang="en-US" sz="1600" b="1" baseline="0" dirty="0" smtClean="0"/>
              <a:t>RESTful</a:t>
            </a:r>
            <a:r>
              <a:rPr lang="en-US" sz="1600" baseline="0" dirty="0" smtClean="0"/>
              <a:t> request specifies the entire request in one URL, </a:t>
            </a:r>
          </a:p>
          <a:p>
            <a:r>
              <a:rPr lang="en-US" sz="1600" baseline="0" dirty="0" smtClean="0"/>
              <a:t>  including the response file type.</a:t>
            </a:r>
          </a:p>
          <a:p>
            <a:r>
              <a:rPr lang="en-US" sz="1600" baseline="0" dirty="0" smtClean="0"/>
              <a:t>RESTful requests are </a:t>
            </a:r>
            <a:r>
              <a:rPr lang="en-US" sz="1600" baseline="0" dirty="0" smtClean="0"/>
              <a:t>really handy. </a:t>
            </a:r>
            <a:r>
              <a:rPr lang="en-US" sz="1600" baseline="0" dirty="0" smtClean="0"/>
              <a:t/>
            </a:r>
            <a:br>
              <a:rPr lang="en-US" sz="1600" baseline="0" dirty="0" smtClean="0"/>
            </a:br>
            <a:r>
              <a:rPr lang="en-US" sz="1600" baseline="0" dirty="0" smtClean="0"/>
              <a:t>You </a:t>
            </a:r>
            <a:r>
              <a:rPr lang="en-US" sz="1600" baseline="0" dirty="0" smtClean="0"/>
              <a:t>can make requests from lots of other programs,</a:t>
            </a:r>
          </a:p>
          <a:p>
            <a:r>
              <a:rPr lang="en-US" sz="1600" baseline="0" dirty="0" smtClean="0"/>
              <a:t>  for </a:t>
            </a:r>
            <a:r>
              <a:rPr lang="en-US" sz="1600" baseline="0" dirty="0" smtClean="0"/>
              <a:t>example, R, </a:t>
            </a:r>
            <a:r>
              <a:rPr lang="en-US" sz="1600" baseline="0" dirty="0" err="1" smtClean="0"/>
              <a:t>Matlab</a:t>
            </a:r>
            <a:r>
              <a:rPr lang="en-US" sz="1600" baseline="0" dirty="0" smtClean="0"/>
              <a:t>, IDV, IDL, ODV, </a:t>
            </a:r>
            <a:endParaRPr lang="en-US" sz="1600" baseline="0" dirty="0" smtClean="0"/>
          </a:p>
          <a:p>
            <a:r>
              <a:rPr lang="en-US" sz="1600" baseline="0" dirty="0" smtClean="0"/>
              <a:t>  or </a:t>
            </a:r>
            <a:r>
              <a:rPr lang="en-US" sz="1600" baseline="0" dirty="0" smtClean="0"/>
              <a:t>from a script that you write.</a:t>
            </a:r>
          </a:p>
          <a:p>
            <a:r>
              <a:rPr lang="en-US" sz="1600" baseline="0" dirty="0" smtClean="0"/>
              <a:t>And you can make dynamic web pages that request data </a:t>
            </a:r>
            <a:endParaRPr lang="en-US" sz="1600" baseline="0" dirty="0" smtClean="0"/>
          </a:p>
          <a:p>
            <a:r>
              <a:rPr lang="en-US" sz="1600" baseline="0" dirty="0" smtClean="0"/>
              <a:t>  in </a:t>
            </a:r>
            <a:r>
              <a:rPr lang="en-US" sz="1600" baseline="0" dirty="0" err="1" smtClean="0"/>
              <a:t>json</a:t>
            </a:r>
            <a:r>
              <a:rPr lang="en-US" sz="1600" baseline="0" dirty="0" smtClean="0"/>
              <a:t> files</a:t>
            </a:r>
          </a:p>
          <a:p>
            <a:r>
              <a:rPr lang="en-US" sz="1600" baseline="0" dirty="0" smtClean="0"/>
              <a:t>  and then do something with the data on the web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In addition to having web pages and web services for downloading subsets of datasets,</a:t>
            </a:r>
          </a:p>
          <a:p>
            <a:r>
              <a:rPr lang="en-US" sz="1600" baseline="0" dirty="0" smtClean="0"/>
              <a:t>ERDDAP has a system of web pages and web services </a:t>
            </a:r>
          </a:p>
          <a:p>
            <a:r>
              <a:rPr lang="en-US" sz="1600" baseline="0" dirty="0" smtClean="0"/>
              <a:t>  for making custom graphs and maps for each dataset.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And ERDDAP has a "files" system so users can download a dataset's original source files.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ERDDAP also has several tools called "Converters" that </a:t>
            </a:r>
            <a:r>
              <a:rPr lang="en-US" sz="1600" dirty="0" smtClean="0"/>
              <a:t>offer</a:t>
            </a:r>
          </a:p>
          <a:p>
            <a:r>
              <a:rPr lang="en-US" sz="1600" dirty="0" smtClean="0"/>
              <a:t>  </a:t>
            </a:r>
            <a:r>
              <a:rPr lang="en-US" sz="1600" dirty="0" smtClean="0"/>
              <a:t>useful related</a:t>
            </a:r>
            <a:r>
              <a:rPr lang="en-US" sz="1600" baseline="0" dirty="0" smtClean="0"/>
              <a:t> services.</a:t>
            </a:r>
          </a:p>
          <a:p>
            <a:r>
              <a:rPr lang="en-US" sz="1600" baseline="0" dirty="0" smtClean="0"/>
              <a:t>This one converts String times to or from numeric times.</a:t>
            </a:r>
          </a:p>
          <a:p>
            <a:r>
              <a:rPr lang="en-US" sz="1600" dirty="0" smtClean="0"/>
              <a:t>Like everything in ERDDAP, the converters can be used </a:t>
            </a:r>
          </a:p>
          <a:p>
            <a:r>
              <a:rPr lang="en-US" sz="1600" dirty="0" smtClean="0"/>
              <a:t>  by humans (via web pages),</a:t>
            </a:r>
          </a:p>
          <a:p>
            <a:r>
              <a:rPr lang="en-US" sz="1600" dirty="0" smtClean="0"/>
              <a:t>  and computer-to-computer</a:t>
            </a:r>
            <a:r>
              <a:rPr lang="en-US" sz="1600" baseline="0" dirty="0" smtClean="0"/>
              <a:t> (via a RESTful web service).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All of those features</a:t>
            </a:r>
            <a:r>
              <a:rPr lang="en-US" sz="1600" baseline="0" dirty="0" smtClean="0"/>
              <a:t> have been available in ERDDAP for several years.</a:t>
            </a:r>
          </a:p>
          <a:p>
            <a:endParaRPr lang="en-US" sz="1600" dirty="0" smtClean="0"/>
          </a:p>
          <a:p>
            <a:r>
              <a:rPr lang="en-US" sz="1600" dirty="0" smtClean="0"/>
              <a:t>One of the </a:t>
            </a:r>
            <a:r>
              <a:rPr lang="en-US" sz="1600" b="1" dirty="0" smtClean="0"/>
              <a:t>big new</a:t>
            </a:r>
            <a:r>
              <a:rPr lang="en-US" sz="1600" dirty="0" smtClean="0"/>
              <a:t> features</a:t>
            </a:r>
            <a:r>
              <a:rPr lang="en-US" sz="1600" baseline="0" dirty="0" smtClean="0"/>
              <a:t> in the latest release of ERDDAP is:</a:t>
            </a:r>
          </a:p>
          <a:p>
            <a:r>
              <a:rPr lang="en-US" sz="1600" baseline="0" dirty="0" smtClean="0"/>
              <a:t>ERDDAP finally switched to </a:t>
            </a:r>
            <a:r>
              <a:rPr lang="en-US" sz="1600" b="1" baseline="0" dirty="0" smtClean="0"/>
              <a:t>HTML 5</a:t>
            </a:r>
            <a:r>
              <a:rPr lang="en-US" sz="1600" baseline="0" dirty="0" smtClean="0"/>
              <a:t> </a:t>
            </a:r>
            <a:endParaRPr lang="en-US" sz="1600" baseline="0" dirty="0" smtClean="0"/>
          </a:p>
          <a:p>
            <a:r>
              <a:rPr lang="en-US" sz="1600" baseline="0" dirty="0" smtClean="0"/>
              <a:t>  and </a:t>
            </a:r>
            <a:r>
              <a:rPr lang="en-US" sz="1600" baseline="0" dirty="0" smtClean="0"/>
              <a:t>has a slightly </a:t>
            </a:r>
            <a:r>
              <a:rPr lang="en-US" sz="1600" b="1" baseline="0" dirty="0" smtClean="0"/>
              <a:t>modernized</a:t>
            </a:r>
            <a:r>
              <a:rPr lang="en-US" sz="1600" baseline="0" dirty="0" smtClean="0"/>
              <a:t> look-and-feel.</a:t>
            </a:r>
          </a:p>
          <a:p>
            <a:r>
              <a:rPr lang="en-US" sz="1600" baseline="0" dirty="0" smtClean="0"/>
              <a:t>The switch to HTML 5 allowed for a few related changes:</a:t>
            </a:r>
          </a:p>
          <a:p>
            <a:r>
              <a:rPr lang="en-US" sz="1600" baseline="0" dirty="0" smtClean="0"/>
              <a:t>The main one is new support for </a:t>
            </a:r>
            <a:r>
              <a:rPr lang="en-US" sz="1600" b="1" baseline="0" dirty="0" smtClean="0"/>
              <a:t>media files</a:t>
            </a:r>
            <a:r>
              <a:rPr lang="en-US" sz="1600" baseline="0" dirty="0" smtClean="0"/>
              <a:t>:</a:t>
            </a:r>
          </a:p>
          <a:p>
            <a:r>
              <a:rPr lang="en-US" sz="1600" dirty="0" smtClean="0"/>
              <a:t>Now, in</a:t>
            </a:r>
            <a:r>
              <a:rPr lang="en-US" sz="1600" baseline="0" dirty="0" smtClean="0"/>
              <a:t> the "files" system, if you </a:t>
            </a:r>
            <a:r>
              <a:rPr lang="en-US" sz="1600" dirty="0" smtClean="0"/>
              <a:t>hover over the (?) icon </a:t>
            </a:r>
            <a:endParaRPr lang="en-US" sz="1600" dirty="0" smtClean="0"/>
          </a:p>
          <a:p>
            <a:r>
              <a:rPr lang="en-US" sz="1600" dirty="0" smtClean="0"/>
              <a:t>  for </a:t>
            </a:r>
            <a:r>
              <a:rPr lang="en-US" sz="1600" dirty="0" smtClean="0"/>
              <a:t>an </a:t>
            </a:r>
            <a:r>
              <a:rPr lang="en-US" sz="1600" b="1" dirty="0" smtClean="0"/>
              <a:t>image, audio or video file</a:t>
            </a:r>
            <a:r>
              <a:rPr lang="en-US" sz="1600" dirty="0" smtClean="0"/>
              <a:t>,</a:t>
            </a:r>
          </a:p>
          <a:p>
            <a:r>
              <a:rPr lang="en-US" sz="1600" baseline="0" dirty="0" smtClean="0"/>
              <a:t>  ERDDAP shows a </a:t>
            </a:r>
            <a:r>
              <a:rPr lang="en-US" sz="1600" b="1" baseline="0" dirty="0" smtClean="0"/>
              <a:t>player</a:t>
            </a:r>
            <a:r>
              <a:rPr lang="en-US" sz="1600" baseline="0" dirty="0" smtClean="0"/>
              <a:t> for that file in a pop up window.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90AD-E744-47E4-8D7B-A75DC9BFFF77}" type="datetimeFigureOut">
              <a:rPr lang="en-US" smtClean="0"/>
              <a:t>2018-04-27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ERDDAP in 2018</a:t>
            </a:r>
            <a:endParaRPr lang="en-US" sz="1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057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Bob Simons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DOC / NOAA / NMFS / SWFSC / ERD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Monterey, CA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bob.simons@noaa.gov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765" y="2819400"/>
            <a:ext cx="13864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ERDDAP</a:t>
            </a:r>
            <a:endParaRPr lang="en-US" sz="2800" dirty="0"/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 flipV="1">
            <a:off x="4571998" y="3342620"/>
            <a:ext cx="2" cy="39118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74507" y="3733800"/>
            <a:ext cx="43949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Your Favorite Client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7" y="1371600"/>
            <a:ext cx="8557326" cy="5120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355" y="295835"/>
            <a:ext cx="8397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"</a:t>
            </a:r>
            <a:r>
              <a:rPr lang="en-US" sz="4800" b="1" dirty="0" err="1" smtClean="0"/>
              <a:t>testOutOfDate</a:t>
            </a:r>
            <a:r>
              <a:rPr lang="en-US" sz="4800" b="1" dirty="0" smtClean="0"/>
              <a:t>"="now-2days"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984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-3001"/>
          <a:stretch/>
        </p:blipFill>
        <p:spPr>
          <a:xfrm>
            <a:off x="304800" y="1211800"/>
            <a:ext cx="8610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5642" y="152400"/>
            <a:ext cx="3425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.</a:t>
            </a:r>
            <a:r>
              <a:rPr lang="en-US" sz="6000" b="1" dirty="0" err="1" smtClean="0"/>
              <a:t>timeGaps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89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4" y="1434950"/>
            <a:ext cx="8652249" cy="519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5196" y="154708"/>
            <a:ext cx="4733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ERDDAP v2.00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89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9" y="1397142"/>
            <a:ext cx="8465481" cy="4567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3017" y="228599"/>
            <a:ext cx="5677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ERDDAP and UAF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059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5334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Read about ERDDAP and try it out:</a:t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https://</a:t>
            </a:r>
            <a:r>
              <a:rPr lang="en-US" sz="2400" b="1" dirty="0">
                <a:solidFill>
                  <a:srgbClr val="0000FF"/>
                </a:solidFill>
              </a:rPr>
              <a:t>coastwatch.pfeg.noaa.gov/erddap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800" b="1" dirty="0" smtClean="0"/>
              <a:t>Or, try out the UAF ERDDAP: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>
                <a:solidFill>
                  <a:srgbClr val="0000FF"/>
                </a:solidFill>
              </a:rPr>
              <a:t>https</a:t>
            </a:r>
            <a:r>
              <a:rPr lang="en-US" sz="2400" b="1" dirty="0">
                <a:solidFill>
                  <a:srgbClr val="0000FF"/>
                </a:solidFill>
              </a:rPr>
              <a:t>://</a:t>
            </a:r>
            <a:r>
              <a:rPr lang="en-US" sz="2400" b="1" dirty="0" smtClean="0">
                <a:solidFill>
                  <a:srgbClr val="0000FF"/>
                </a:solidFill>
              </a:rPr>
              <a:t>upwell.pfeg.noaa.gov/erddap/</a:t>
            </a:r>
            <a:r>
              <a:rPr lang="en-US" sz="2400" b="1" dirty="0">
                <a:solidFill>
                  <a:srgbClr val="0000FF"/>
                </a:solidFill>
              </a:rPr>
              <a:t/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/>
              <a:t>Download and install ERDDAP:</a:t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https://coastwatch.pfeg.noaa.gov/erddap/download/setup.html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6000" b="1" dirty="0" smtClean="0"/>
              <a:t>Thank you!</a:t>
            </a:r>
            <a:br>
              <a:rPr lang="en-US" sz="6000" b="1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bob.simons@noaa.gov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5"/>
            <a:ext cx="9140236" cy="6861175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495800" y="2971800"/>
            <a:ext cx="0" cy="2286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1905000"/>
            <a:ext cx="1295400" cy="533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2057400"/>
            <a:ext cx="990600" cy="381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20491" y="2971800"/>
            <a:ext cx="0" cy="2286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14800" y="5073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2196" y="1720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6714" y="2242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9757" y="5073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6314"/>
            <a:ext cx="8610600" cy="434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9489" y="228600"/>
            <a:ext cx="2821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ERDDAP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89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1" y="1222027"/>
            <a:ext cx="8005342" cy="5504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560" y="228599"/>
            <a:ext cx="557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Catalog Searches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190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5" y="1252693"/>
            <a:ext cx="7868189" cy="5452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231" y="223382"/>
            <a:ext cx="5798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Data Access Form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794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0" y="1252693"/>
            <a:ext cx="8048460" cy="5452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392" y="223382"/>
            <a:ext cx="47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Make A Graph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190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7" y="1371600"/>
            <a:ext cx="8518086" cy="5123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3467" y="228599"/>
            <a:ext cx="4737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"Files" System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919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1" y="1276619"/>
            <a:ext cx="8493958" cy="5199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0764" y="228600"/>
            <a:ext cx="3642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Converters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919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4" y="1440363"/>
            <a:ext cx="8652249" cy="5183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22" y="154708"/>
            <a:ext cx="781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HTML 5 and Media Files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39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</TotalTime>
  <Words>1038</Words>
  <Application>Microsoft Office PowerPoint</Application>
  <PresentationFormat>On-screen Show (4:3)</PresentationFormat>
  <Paragraphs>187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ERDDAP in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about ERDDAP and try it out: https://coastwatch.pfeg.noaa.gov/erddap/  Or, try out the UAF ERDDAP: https://upwell.pfeg.noaa.gov/erddap/   Download and install ERDDAP: https://coastwatch.pfeg.noaa.gov/erddap/download/setup.html  Thank you! bob.simons@noaa.gov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and 20</dc:title>
  <dc:creator>Bob.Simons</dc:creator>
  <cp:lastModifiedBy>Bob.Simons</cp:lastModifiedBy>
  <cp:revision>165</cp:revision>
  <cp:lastPrinted>2017-08-10T18:28:09Z</cp:lastPrinted>
  <dcterms:created xsi:type="dcterms:W3CDTF">2015-11-17T16:29:41Z</dcterms:created>
  <dcterms:modified xsi:type="dcterms:W3CDTF">2018-04-27T19:02:47Z</dcterms:modified>
</cp:coreProperties>
</file>