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4" r:id="rId2"/>
    <p:sldId id="308" r:id="rId3"/>
    <p:sldId id="307" r:id="rId4"/>
    <p:sldId id="325" r:id="rId5"/>
    <p:sldId id="326" r:id="rId6"/>
    <p:sldId id="317" r:id="rId7"/>
    <p:sldId id="327" r:id="rId8"/>
    <p:sldId id="314" r:id="rId9"/>
    <p:sldId id="311" r:id="rId10"/>
    <p:sldId id="31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29" autoAdjust="0"/>
    <p:restoredTop sz="67812" autoAdjust="0"/>
  </p:normalViewPr>
  <p:slideViewPr>
    <p:cSldViewPr>
      <p:cViewPr varScale="1">
        <p:scale>
          <a:sx n="57" d="100"/>
          <a:sy n="57" d="100"/>
        </p:scale>
        <p:origin x="-518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C64BAC-2DAE-42B8-8BBE-AA7236A335DA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724744-5C55-4093-ABEC-8067049F3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2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aseline="0" smtClean="0"/>
              <a:t>[say the 1) 2) 3) numbers]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aseline="0" smtClean="0"/>
              <a:t>Jeff</a:t>
            </a:r>
            <a:r>
              <a:rPr lang="en-US" sz="1600" baseline="0" dirty="0" smtClean="0"/>
              <a:t>, thanks for </a:t>
            </a:r>
            <a:r>
              <a:rPr lang="en-US" sz="1600" b="1" baseline="0" dirty="0" smtClean="0"/>
              <a:t>having</a:t>
            </a:r>
            <a:r>
              <a:rPr lang="en-US" sz="1600" baseline="0" dirty="0" smtClean="0"/>
              <a:t> this session and for </a:t>
            </a:r>
            <a:r>
              <a:rPr lang="en-US" sz="1600" b="0" baseline="0" dirty="0" smtClean="0"/>
              <a:t>letting</a:t>
            </a:r>
            <a:r>
              <a:rPr lang="en-US" sz="1600" b="1" baseline="0" dirty="0" smtClean="0"/>
              <a:t> me</a:t>
            </a:r>
            <a:r>
              <a:rPr lang="en-US" sz="1600" baseline="0" dirty="0" smtClean="0"/>
              <a:t> speak.</a:t>
            </a:r>
          </a:p>
          <a:p>
            <a:r>
              <a:rPr lang="en-US" sz="1600" baseline="0" dirty="0" smtClean="0"/>
              <a:t>The original topic for this session was: </a:t>
            </a:r>
            <a:endParaRPr lang="en-US" sz="1600" baseline="0" dirty="0" smtClean="0"/>
          </a:p>
          <a:p>
            <a:r>
              <a:rPr lang="en-US" sz="1600" baseline="0" dirty="0" smtClean="0"/>
              <a:t>  where should we be </a:t>
            </a:r>
            <a:r>
              <a:rPr lang="en-US" sz="1600" baseline="0" dirty="0" smtClean="0"/>
              <a:t>in 5-10 years?</a:t>
            </a:r>
          </a:p>
          <a:p>
            <a:r>
              <a:rPr lang="en-US" sz="1600" baseline="0" dirty="0" smtClean="0"/>
              <a:t>So my talk looks back at the last 4 years </a:t>
            </a:r>
            <a:endParaRPr lang="en-US" sz="1600" baseline="0" dirty="0" smtClean="0"/>
          </a:p>
          <a:p>
            <a:r>
              <a:rPr lang="en-US" sz="1600" baseline="0" dirty="0" smtClean="0"/>
              <a:t>  and </a:t>
            </a:r>
            <a:r>
              <a:rPr lang="en-US" sz="1600" baseline="0" dirty="0" smtClean="0"/>
              <a:t>where we could have been now,</a:t>
            </a:r>
          </a:p>
          <a:p>
            <a:r>
              <a:rPr lang="en-US" sz="1600" baseline="0" dirty="0" smtClean="0"/>
              <a:t>And then looks to where we could be as soon as next year.</a:t>
            </a:r>
          </a:p>
          <a:p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13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A </a:t>
            </a:r>
            <a:r>
              <a:rPr lang="en-US" sz="1600" b="1" dirty="0" smtClean="0"/>
              <a:t>distributed</a:t>
            </a:r>
            <a:r>
              <a:rPr lang="en-US" sz="1600" b="1" baseline="0" dirty="0" smtClean="0"/>
              <a:t> system</a:t>
            </a:r>
            <a:r>
              <a:rPr lang="en-US" sz="1600" baseline="0" dirty="0" smtClean="0"/>
              <a:t> of </a:t>
            </a:r>
            <a:r>
              <a:rPr lang="en-US" sz="1600" b="1" baseline="0" dirty="0" smtClean="0"/>
              <a:t>web services</a:t>
            </a:r>
            <a:r>
              <a:rPr lang="en-US" sz="1600" baseline="0" dirty="0" smtClean="0"/>
              <a:t> is </a:t>
            </a:r>
            <a:r>
              <a:rPr lang="en-US" sz="1600" b="1" baseline="0" dirty="0" smtClean="0"/>
              <a:t>still</a:t>
            </a:r>
            <a:r>
              <a:rPr lang="en-US" sz="1600" baseline="0" dirty="0" smtClean="0"/>
              <a:t> the best way forward.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b="1" dirty="0" smtClean="0"/>
              <a:t>Just Do It!</a:t>
            </a:r>
            <a:r>
              <a:rPr lang="en-US" sz="1600" dirty="0" smtClean="0"/>
              <a:t> (this year, </a:t>
            </a:r>
            <a:r>
              <a:rPr lang="en-US" sz="1600" b="1" dirty="0" smtClean="0"/>
              <a:t>please</a:t>
            </a:r>
            <a:r>
              <a:rPr lang="en-US" sz="1600" dirty="0" smtClean="0"/>
              <a:t>)</a:t>
            </a:r>
          </a:p>
          <a:p>
            <a:endParaRPr lang="en-US" sz="1600" dirty="0" smtClean="0"/>
          </a:p>
          <a:p>
            <a:r>
              <a:rPr lang="en-US" sz="1600" b="1" dirty="0" smtClean="0"/>
              <a:t>Thank you</a:t>
            </a:r>
            <a:r>
              <a:rPr lang="en-US" sz="1600" dirty="0" smtClean="0"/>
              <a:t> for listening.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01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0" dirty="0" smtClean="0"/>
              <a:t>I think the </a:t>
            </a:r>
            <a:r>
              <a:rPr lang="en-US" sz="1600" b="1" dirty="0" smtClean="0"/>
              <a:t>goal</a:t>
            </a:r>
            <a:r>
              <a:rPr lang="en-US" sz="1600" b="0" dirty="0" smtClean="0"/>
              <a:t> is: </a:t>
            </a:r>
            <a:r>
              <a:rPr lang="en-US" sz="1600" b="1" dirty="0" smtClean="0"/>
              <a:t>Easy Access</a:t>
            </a:r>
            <a:r>
              <a:rPr lang="en-US" sz="1600" b="0" dirty="0" smtClean="0"/>
              <a:t> to</a:t>
            </a:r>
            <a:r>
              <a:rPr lang="en-US" sz="1600" b="1" dirty="0" smtClean="0"/>
              <a:t> All NOAA Data</a:t>
            </a:r>
            <a:endParaRPr lang="en-US" sz="1600" b="1" baseline="0" dirty="0" smtClean="0"/>
          </a:p>
          <a:p>
            <a:r>
              <a:rPr lang="en-US" sz="1600" baseline="0" dirty="0" smtClean="0"/>
              <a:t>I want </a:t>
            </a:r>
            <a:r>
              <a:rPr lang="en-US" sz="1600" b="1" baseline="0" dirty="0" smtClean="0"/>
              <a:t>every</a:t>
            </a:r>
            <a:r>
              <a:rPr lang="en-US" sz="1600" baseline="0" dirty="0" smtClean="0"/>
              <a:t> dataset to be: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 smtClean="0"/>
              <a:t>* Findable</a:t>
            </a:r>
            <a:r>
              <a:rPr lang="en-US" sz="1600" dirty="0" smtClean="0"/>
              <a:t> via a </a:t>
            </a:r>
            <a:r>
              <a:rPr lang="en-US" sz="1600" b="0" dirty="0" smtClean="0"/>
              <a:t>catalog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 smtClean="0"/>
              <a:t>* Understandable</a:t>
            </a:r>
            <a:r>
              <a:rPr lang="en-US" sz="1600" dirty="0" smtClean="0"/>
              <a:t> via</a:t>
            </a:r>
            <a:r>
              <a:rPr lang="en-US" sz="1600" b="1" dirty="0" smtClean="0"/>
              <a:t> </a:t>
            </a:r>
            <a:r>
              <a:rPr lang="en-US" sz="1600" b="0" dirty="0" smtClean="0"/>
              <a:t>metadata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* Easily and freely </a:t>
            </a:r>
            <a:r>
              <a:rPr lang="en-US" sz="1600" b="1" dirty="0" smtClean="0"/>
              <a:t>accessible</a:t>
            </a:r>
            <a:r>
              <a:rPr lang="en-US" sz="1600" dirty="0" smtClean="0"/>
              <a:t> via </a:t>
            </a:r>
            <a:r>
              <a:rPr lang="en-US" sz="1600" b="1" dirty="0" smtClean="0"/>
              <a:t>web services</a:t>
            </a:r>
            <a:r>
              <a:rPr lang="en-US" sz="1600" dirty="0" smtClean="0"/>
              <a:t>,</a:t>
            </a:r>
            <a:br>
              <a:rPr lang="en-US" sz="1600" dirty="0" smtClean="0"/>
            </a:br>
            <a:r>
              <a:rPr lang="en-US" sz="1600" dirty="0" smtClean="0"/>
              <a:t>  (that is, computer to computer access), notably via</a:t>
            </a:r>
            <a:r>
              <a:rPr lang="en-US" sz="1600" baseline="0" dirty="0" smtClean="0"/>
              <a:t> </a:t>
            </a:r>
            <a:r>
              <a:rPr lang="en-US" sz="1600" b="1" dirty="0" smtClean="0"/>
              <a:t>OPeNDAP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01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Why the emphasis on web </a:t>
            </a:r>
            <a:r>
              <a:rPr lang="en-US" sz="1600" b="1" dirty="0" smtClean="0">
                <a:solidFill>
                  <a:schemeClr val="tx1"/>
                </a:solidFill>
              </a:rPr>
              <a:t>services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Because :</a:t>
            </a:r>
            <a:endParaRPr lang="en-US" sz="1600" baseline="0" dirty="0" smtClean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marL="0" indent="0" algn="l">
              <a:buFont typeface="Arial" charset="0"/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* If we build</a:t>
            </a:r>
            <a:r>
              <a:rPr lang="en-US" sz="1600" baseline="0" dirty="0" smtClean="0">
                <a:solidFill>
                  <a:schemeClr val="tx1"/>
                </a:solidFill>
              </a:rPr>
              <a:t> a good foundation of </a:t>
            </a:r>
            <a:r>
              <a:rPr lang="en-US" sz="1600" b="1" baseline="0" dirty="0" smtClean="0">
                <a:solidFill>
                  <a:schemeClr val="tx1"/>
                </a:solidFill>
              </a:rPr>
              <a:t>RESTful Web Services</a:t>
            </a:r>
            <a:r>
              <a:rPr lang="en-US" sz="1600" baseline="0" dirty="0" smtClean="0">
                <a:solidFill>
                  <a:schemeClr val="tx1"/>
                </a:solidFill>
              </a:rPr>
              <a:t>,</a:t>
            </a:r>
            <a:br>
              <a:rPr lang="en-US" sz="1600" baseline="0" dirty="0" smtClean="0">
                <a:solidFill>
                  <a:schemeClr val="tx1"/>
                </a:solidFill>
              </a:rPr>
            </a:br>
            <a:r>
              <a:rPr lang="en-US" sz="1600" baseline="0" dirty="0" smtClean="0">
                <a:solidFill>
                  <a:schemeClr val="tx1"/>
                </a:solidFill>
              </a:rPr>
              <a:t>  (where </a:t>
            </a:r>
            <a:r>
              <a:rPr lang="en-US" sz="1600" b="1" baseline="0" dirty="0" smtClean="0">
                <a:solidFill>
                  <a:schemeClr val="tx1"/>
                </a:solidFill>
              </a:rPr>
              <a:t>one URL</a:t>
            </a:r>
            <a:r>
              <a:rPr lang="en-US" sz="1600" baseline="0" dirty="0" smtClean="0">
                <a:solidFill>
                  <a:schemeClr val="tx1"/>
                </a:solidFill>
              </a:rPr>
              <a:t> specifies an </a:t>
            </a:r>
            <a:r>
              <a:rPr lang="en-US" sz="1600" b="1" baseline="0" dirty="0" smtClean="0">
                <a:solidFill>
                  <a:schemeClr val="tx1"/>
                </a:solidFill>
              </a:rPr>
              <a:t>entire request</a:t>
            </a:r>
            <a:r>
              <a:rPr lang="en-US" sz="1600" baseline="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1600" baseline="0" dirty="0" smtClean="0">
                <a:solidFill>
                  <a:schemeClr val="tx1"/>
                </a:solidFill>
              </a:rPr>
              <a:t>*  we, or anyone else, can </a:t>
            </a:r>
            <a:r>
              <a:rPr lang="en-US" sz="1600" b="1" baseline="0" dirty="0" smtClean="0">
                <a:solidFill>
                  <a:schemeClr val="tx1"/>
                </a:solidFill>
              </a:rPr>
              <a:t>easily</a:t>
            </a:r>
            <a:r>
              <a:rPr lang="en-US" sz="1600" baseline="0" dirty="0" smtClean="0">
                <a:solidFill>
                  <a:schemeClr val="tx1"/>
                </a:solidFill>
              </a:rPr>
              <a:t> build </a:t>
            </a:r>
          </a:p>
          <a:p>
            <a:pPr algn="l"/>
            <a:r>
              <a:rPr lang="en-US" sz="1600" baseline="0" dirty="0" smtClean="0">
                <a:solidFill>
                  <a:schemeClr val="tx1"/>
                </a:solidFill>
              </a:rPr>
              <a:t>  </a:t>
            </a:r>
            <a:r>
              <a:rPr lang="en-US" sz="1600" b="0" baseline="0" dirty="0" smtClean="0">
                <a:solidFill>
                  <a:schemeClr val="tx1"/>
                </a:solidFill>
              </a:rPr>
              <a:t>all kinds of other fancy stuff </a:t>
            </a:r>
            <a:r>
              <a:rPr lang="en-US" sz="1600" b="1" baseline="0" dirty="0" smtClean="0">
                <a:solidFill>
                  <a:schemeClr val="tx1"/>
                </a:solidFill>
              </a:rPr>
              <a:t>on top </a:t>
            </a:r>
            <a:r>
              <a:rPr lang="en-US" sz="1600" b="0" baseline="0" dirty="0" smtClean="0">
                <a:solidFill>
                  <a:schemeClr val="tx1"/>
                </a:solidFill>
              </a:rPr>
              <a:t>of the web services, </a:t>
            </a:r>
            <a:endParaRPr lang="en-US" sz="1600" b="0" baseline="0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0" baseline="0" dirty="0" smtClean="0">
                <a:solidFill>
                  <a:schemeClr val="tx1"/>
                </a:solidFill>
              </a:rPr>
              <a:t>  including</a:t>
            </a:r>
            <a:r>
              <a:rPr lang="en-US" sz="1600" b="0" baseline="0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US" sz="1600" baseline="0" dirty="0" smtClean="0">
                <a:solidFill>
                  <a:schemeClr val="tx1"/>
                </a:solidFill>
              </a:rPr>
              <a:t>  web </a:t>
            </a:r>
            <a:r>
              <a:rPr lang="en-US" sz="1600" b="1" baseline="0" dirty="0" smtClean="0">
                <a:solidFill>
                  <a:schemeClr val="tx1"/>
                </a:solidFill>
              </a:rPr>
              <a:t>applications</a:t>
            </a:r>
          </a:p>
          <a:p>
            <a:pPr algn="l"/>
            <a:r>
              <a:rPr lang="en-US" sz="1600" b="1" baseline="0" dirty="0" smtClean="0">
                <a:solidFill>
                  <a:schemeClr val="tx1"/>
                </a:solidFill>
              </a:rPr>
              <a:t>  </a:t>
            </a:r>
            <a:r>
              <a:rPr lang="en-US" sz="1600" baseline="0" dirty="0" smtClean="0">
                <a:solidFill>
                  <a:schemeClr val="tx1"/>
                </a:solidFill>
              </a:rPr>
              <a:t> </a:t>
            </a:r>
            <a:r>
              <a:rPr lang="en-US" sz="1600" baseline="0" dirty="0" smtClean="0">
                <a:solidFill>
                  <a:schemeClr val="tx1"/>
                </a:solidFill>
              </a:rPr>
              <a:t>(which are web pages with forms, for humans), </a:t>
            </a:r>
            <a:br>
              <a:rPr lang="en-US" sz="1600" baseline="0" dirty="0" smtClean="0">
                <a:solidFill>
                  <a:schemeClr val="tx1"/>
                </a:solidFill>
              </a:rPr>
            </a:br>
            <a:r>
              <a:rPr lang="en-US" sz="1600" baseline="0" dirty="0" smtClean="0">
                <a:solidFill>
                  <a:schemeClr val="tx1"/>
                </a:solidFill>
              </a:rPr>
              <a:t>  catalogs, fancy stuff like NASA's SOTO,</a:t>
            </a:r>
          </a:p>
          <a:p>
            <a:pPr algn="l"/>
            <a:r>
              <a:rPr lang="en-US" sz="1600" baseline="0" dirty="0" smtClean="0">
                <a:solidFill>
                  <a:schemeClr val="tx1"/>
                </a:solidFill>
              </a:rPr>
              <a:t>  and even other web services.</a:t>
            </a:r>
          </a:p>
          <a:p>
            <a:pPr algn="l"/>
            <a:r>
              <a:rPr lang="en-US" sz="1600" baseline="0" dirty="0" smtClean="0">
                <a:solidFill>
                  <a:schemeClr val="tx1"/>
                </a:solidFill>
              </a:rPr>
              <a:t> That's what </a:t>
            </a:r>
            <a:r>
              <a:rPr lang="en-US" sz="1600" b="1" baseline="0" dirty="0" smtClean="0">
                <a:solidFill>
                  <a:schemeClr val="tx1"/>
                </a:solidFill>
              </a:rPr>
              <a:t>web services</a:t>
            </a:r>
            <a:r>
              <a:rPr lang="en-US" sz="1600" baseline="0" dirty="0" smtClean="0">
                <a:solidFill>
                  <a:schemeClr val="tx1"/>
                </a:solidFill>
              </a:rPr>
              <a:t> are for. </a:t>
            </a:r>
          </a:p>
          <a:p>
            <a:pPr algn="l"/>
            <a:endParaRPr lang="en-US" sz="1600" baseline="0" dirty="0" smtClean="0">
              <a:solidFill>
                <a:schemeClr val="tx1"/>
              </a:solidFill>
            </a:endParaRPr>
          </a:p>
          <a:p>
            <a:pPr algn="l"/>
            <a:endParaRPr lang="en-US" sz="1600" baseline="0" dirty="0" smtClean="0">
              <a:solidFill>
                <a:schemeClr val="tx1"/>
              </a:solidFill>
            </a:endParaRPr>
          </a:p>
          <a:p>
            <a:pPr algn="l"/>
            <a:endParaRPr lang="en-US" sz="1600" baseline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05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So what </a:t>
            </a:r>
            <a:r>
              <a:rPr lang="en-US" sz="1600" b="1" dirty="0" smtClean="0"/>
              <a:t>have</a:t>
            </a:r>
            <a:r>
              <a:rPr lang="en-US" sz="1600" dirty="0" smtClean="0"/>
              <a:t> we </a:t>
            </a:r>
            <a:r>
              <a:rPr lang="en-US" sz="1600" b="0" dirty="0" smtClean="0"/>
              <a:t>done</a:t>
            </a:r>
            <a:r>
              <a:rPr lang="en-US" sz="1600" dirty="0" smtClean="0"/>
              <a:t> for the last 4 years?</a:t>
            </a:r>
          </a:p>
          <a:p>
            <a:r>
              <a:rPr lang="en-US" sz="1600" b="1" dirty="0" smtClean="0"/>
              <a:t>Many</a:t>
            </a:r>
            <a:r>
              <a:rPr lang="en-US" sz="1600" b="1" baseline="0" dirty="0" smtClean="0"/>
              <a:t> </a:t>
            </a:r>
            <a:r>
              <a:rPr lang="en-US" sz="1600" b="1" baseline="0" dirty="0" smtClean="0"/>
              <a:t>groups</a:t>
            </a:r>
            <a:r>
              <a:rPr lang="en-US" sz="1600" baseline="0" dirty="0" smtClean="0"/>
              <a:t> have taken a </a:t>
            </a:r>
            <a:r>
              <a:rPr lang="en-US" sz="1600" b="1" baseline="0" dirty="0" smtClean="0"/>
              <a:t>slow, difficult</a:t>
            </a:r>
            <a:r>
              <a:rPr lang="en-US" sz="1600" baseline="0" dirty="0" smtClean="0"/>
              <a:t> approach that yields a </a:t>
            </a:r>
            <a:r>
              <a:rPr lang="en-US" sz="1600" b="1" baseline="0" dirty="0" smtClean="0"/>
              <a:t>worse</a:t>
            </a:r>
            <a:r>
              <a:rPr lang="en-US" sz="1600" baseline="0" dirty="0" smtClean="0"/>
              <a:t> </a:t>
            </a:r>
            <a:r>
              <a:rPr lang="en-US" sz="1600" baseline="0" dirty="0" smtClean="0"/>
              <a:t>result.</a:t>
            </a:r>
          </a:p>
          <a:p>
            <a:endParaRPr lang="en-US" sz="1600" baseline="0" dirty="0" smtClean="0"/>
          </a:p>
          <a:p>
            <a:r>
              <a:rPr lang="en-US" sz="1600" baseline="0" dirty="0" smtClean="0"/>
              <a:t>1) Their </a:t>
            </a:r>
            <a:r>
              <a:rPr lang="en-US" sz="1600" b="1" baseline="0" dirty="0" smtClean="0"/>
              <a:t>main</a:t>
            </a:r>
            <a:r>
              <a:rPr lang="en-US" sz="1600" baseline="0" dirty="0" smtClean="0"/>
              <a:t> effort has been to populate the NOAA catalog (a good thing)</a:t>
            </a:r>
          </a:p>
          <a:p>
            <a:r>
              <a:rPr lang="en-US" sz="1600" baseline="0" dirty="0" smtClean="0"/>
              <a:t>  by making the ISO 19115 documents </a:t>
            </a:r>
            <a:r>
              <a:rPr lang="en-US" sz="1600" b="1" baseline="0" dirty="0" smtClean="0"/>
              <a:t>by hand</a:t>
            </a:r>
            <a:r>
              <a:rPr lang="en-US" sz="1600" baseline="0" dirty="0" smtClean="0"/>
              <a:t>, </a:t>
            </a:r>
          </a:p>
          <a:p>
            <a:r>
              <a:rPr lang="en-US" sz="1600" baseline="0" dirty="0" smtClean="0"/>
              <a:t>  which is a </a:t>
            </a:r>
            <a:r>
              <a:rPr lang="en-US" sz="1600" b="1" baseline="0" dirty="0" smtClean="0"/>
              <a:t>difficult</a:t>
            </a:r>
            <a:r>
              <a:rPr lang="en-US" sz="1600" baseline="0" dirty="0" smtClean="0"/>
              <a:t> and </a:t>
            </a:r>
            <a:r>
              <a:rPr lang="en-US" sz="1600" b="1" baseline="0" dirty="0" smtClean="0"/>
              <a:t>time consuming</a:t>
            </a:r>
            <a:r>
              <a:rPr lang="en-US" sz="1600" baseline="0" dirty="0" smtClean="0"/>
              <a:t> way to do it.</a:t>
            </a:r>
          </a:p>
          <a:p>
            <a:r>
              <a:rPr lang="en-US" sz="1600" baseline="0" dirty="0" smtClean="0"/>
              <a:t>They encourage lots of people to go training sessions,</a:t>
            </a:r>
          </a:p>
          <a:p>
            <a:r>
              <a:rPr lang="en-US" sz="1600" baseline="0" dirty="0" smtClean="0"/>
              <a:t>  buy software to edit XML files,</a:t>
            </a:r>
          </a:p>
          <a:p>
            <a:r>
              <a:rPr lang="en-US" sz="1600" baseline="0" dirty="0" smtClean="0"/>
              <a:t>  become ISO experts (which is </a:t>
            </a:r>
            <a:r>
              <a:rPr lang="en-US" sz="1600" b="1" baseline="0" dirty="0" smtClean="0"/>
              <a:t>not easy</a:t>
            </a:r>
            <a:r>
              <a:rPr lang="en-US" sz="1600" baseline="0" dirty="0" smtClean="0"/>
              <a:t>)</a:t>
            </a:r>
          </a:p>
          <a:p>
            <a:r>
              <a:rPr lang="en-US" sz="1600" baseline="0" dirty="0" smtClean="0"/>
              <a:t>  and then work to handcraft the ISO </a:t>
            </a:r>
            <a:r>
              <a:rPr lang="en-US" sz="1600" baseline="0" dirty="0" smtClean="0"/>
              <a:t>files (which is hard). </a:t>
            </a:r>
            <a:endParaRPr lang="en-US" sz="1600" baseline="0" dirty="0" smtClean="0"/>
          </a:p>
          <a:p>
            <a:r>
              <a:rPr lang="en-US" sz="1600" baseline="0" dirty="0" smtClean="0"/>
              <a:t>  </a:t>
            </a:r>
            <a:r>
              <a:rPr lang="en-US" sz="1600" b="0" baseline="0" dirty="0" smtClean="0"/>
              <a:t>What an </a:t>
            </a:r>
            <a:r>
              <a:rPr lang="en-US" sz="1600" b="1" baseline="0" dirty="0" smtClean="0"/>
              <a:t>inefficient</a:t>
            </a:r>
            <a:r>
              <a:rPr lang="en-US" sz="1600" b="0" baseline="0" dirty="0" smtClean="0"/>
              <a:t> approach!</a:t>
            </a:r>
          </a:p>
          <a:p>
            <a:endParaRPr lang="en-US" sz="1600" baseline="0" dirty="0" smtClean="0"/>
          </a:p>
          <a:p>
            <a:r>
              <a:rPr lang="en-US" sz="1600" baseline="0" dirty="0" smtClean="0"/>
              <a:t>2) Many </a:t>
            </a:r>
            <a:r>
              <a:rPr lang="en-US" sz="1600" baseline="0" dirty="0" smtClean="0"/>
              <a:t>of these groups do little work on the </a:t>
            </a:r>
            <a:r>
              <a:rPr lang="en-US" sz="1600" b="1" baseline="0" dirty="0" smtClean="0"/>
              <a:t>actual data</a:t>
            </a:r>
            <a:r>
              <a:rPr lang="en-US" sz="1600" b="0" baseline="0" dirty="0" smtClean="0"/>
              <a:t>:</a:t>
            </a:r>
            <a:endParaRPr lang="en-US" sz="1600" baseline="0" dirty="0" smtClean="0"/>
          </a:p>
          <a:p>
            <a:r>
              <a:rPr lang="en-US" sz="1600" baseline="0" dirty="0" smtClean="0"/>
              <a:t>The metadata remains </a:t>
            </a:r>
            <a:r>
              <a:rPr lang="en-US" sz="1600" b="1" baseline="0" dirty="0" smtClean="0"/>
              <a:t>insufficient</a:t>
            </a:r>
            <a:r>
              <a:rPr lang="en-US" sz="1600" baseline="0" dirty="0" smtClean="0"/>
              <a:t>.</a:t>
            </a:r>
            <a:endParaRPr lang="en-US" sz="1600" baseline="0" dirty="0" smtClean="0"/>
          </a:p>
          <a:p>
            <a:r>
              <a:rPr lang="en-US" sz="1600" baseline="0" dirty="0" smtClean="0"/>
              <a:t>The data is offered as </a:t>
            </a:r>
            <a:r>
              <a:rPr lang="en-US" sz="1600" b="1" baseline="0" dirty="0" smtClean="0"/>
              <a:t>files</a:t>
            </a:r>
            <a:r>
              <a:rPr lang="en-US" sz="1600" baseline="0" dirty="0" smtClean="0"/>
              <a:t> users can download,</a:t>
            </a:r>
          </a:p>
          <a:p>
            <a:r>
              <a:rPr lang="en-US" sz="1600" baseline="0" dirty="0" smtClean="0"/>
              <a:t>  or worse, a </a:t>
            </a:r>
            <a:r>
              <a:rPr lang="en-US" sz="1600" b="1" baseline="0" dirty="0" smtClean="0"/>
              <a:t>shopping cart</a:t>
            </a:r>
            <a:r>
              <a:rPr lang="en-US" sz="1600" baseline="0" dirty="0" smtClean="0"/>
              <a:t> that they can request a few files from,</a:t>
            </a:r>
          </a:p>
          <a:p>
            <a:r>
              <a:rPr lang="en-US" sz="1600" baseline="0" dirty="0" smtClean="0"/>
              <a:t>    </a:t>
            </a:r>
            <a:r>
              <a:rPr lang="en-US" sz="1600" b="1" baseline="0" dirty="0" smtClean="0"/>
              <a:t>wait</a:t>
            </a:r>
            <a:r>
              <a:rPr lang="en-US" sz="1600" baseline="0" dirty="0" smtClean="0"/>
              <a:t> </a:t>
            </a:r>
            <a:r>
              <a:rPr lang="en-US" sz="1600" baseline="0" dirty="0" smtClean="0"/>
              <a:t>several hours</a:t>
            </a:r>
            <a:r>
              <a:rPr lang="en-US" sz="1600" baseline="0" dirty="0" smtClean="0"/>
              <a:t>, </a:t>
            </a:r>
            <a:endParaRPr lang="en-US" sz="1600" baseline="0" dirty="0" smtClean="0"/>
          </a:p>
          <a:p>
            <a:r>
              <a:rPr lang="en-US" sz="1600" baseline="0" dirty="0" smtClean="0"/>
              <a:t>    then </a:t>
            </a:r>
            <a:r>
              <a:rPr lang="en-US" sz="1600" b="1" baseline="0" dirty="0" smtClean="0"/>
              <a:t>download</a:t>
            </a:r>
            <a:r>
              <a:rPr lang="en-US" sz="1600" baseline="0" dirty="0" smtClean="0"/>
              <a:t> a .zip file with the requested files.</a:t>
            </a:r>
          </a:p>
          <a:p>
            <a:r>
              <a:rPr lang="en-US" sz="1600" baseline="0" dirty="0" smtClean="0"/>
              <a:t>If they </a:t>
            </a:r>
            <a:r>
              <a:rPr lang="en-US" sz="1600" b="1" baseline="0" dirty="0" smtClean="0"/>
              <a:t>do</a:t>
            </a:r>
            <a:r>
              <a:rPr lang="en-US" sz="1600" baseline="0" dirty="0" smtClean="0"/>
              <a:t> offer the data via web services like THREDDS,</a:t>
            </a:r>
          </a:p>
          <a:p>
            <a:r>
              <a:rPr lang="en-US" sz="1600" baseline="0" dirty="0" smtClean="0"/>
              <a:t>  they usually offer the data </a:t>
            </a:r>
            <a:r>
              <a:rPr lang="en-US" sz="1600" b="1" baseline="0" dirty="0" err="1" smtClean="0"/>
              <a:t>unaggregated</a:t>
            </a:r>
            <a:r>
              <a:rPr lang="en-US" sz="1600" baseline="0" dirty="0" smtClean="0"/>
              <a:t>: </a:t>
            </a:r>
          </a:p>
          <a:p>
            <a:r>
              <a:rPr lang="en-US" sz="1600" baseline="0" dirty="0" smtClean="0"/>
              <a:t>  so one dataset appears as </a:t>
            </a:r>
            <a:r>
              <a:rPr lang="en-US" sz="1600" b="1" baseline="0" dirty="0" smtClean="0"/>
              <a:t>5000</a:t>
            </a:r>
            <a:r>
              <a:rPr lang="en-US" sz="1600" baseline="0" dirty="0" smtClean="0"/>
              <a:t> granules, </a:t>
            </a:r>
            <a:endParaRPr lang="en-US" sz="1600" baseline="0" dirty="0" smtClean="0"/>
          </a:p>
          <a:p>
            <a:r>
              <a:rPr lang="en-US" sz="1600" baseline="0" dirty="0" smtClean="0"/>
              <a:t>  instead </a:t>
            </a:r>
            <a:r>
              <a:rPr lang="en-US" sz="1600" baseline="0" dirty="0" smtClean="0"/>
              <a:t>of as </a:t>
            </a:r>
            <a:r>
              <a:rPr lang="en-US" sz="1600" b="1" baseline="0" dirty="0" smtClean="0"/>
              <a:t>one</a:t>
            </a:r>
            <a:r>
              <a:rPr lang="en-US" sz="1600" baseline="0" dirty="0" smtClean="0"/>
              <a:t> dataset.</a:t>
            </a:r>
          </a:p>
          <a:p>
            <a:r>
              <a:rPr lang="en-US" sz="1600" baseline="0" dirty="0" smtClean="0"/>
              <a:t>Worse, they now have the metadata in </a:t>
            </a:r>
            <a:r>
              <a:rPr lang="en-US" sz="1600" b="1" baseline="0" dirty="0" smtClean="0"/>
              <a:t>two places </a:t>
            </a:r>
          </a:p>
          <a:p>
            <a:r>
              <a:rPr lang="en-US" sz="1600" baseline="0" dirty="0" smtClean="0"/>
              <a:t>  which are </a:t>
            </a:r>
            <a:r>
              <a:rPr lang="en-US" sz="1600" b="1" baseline="0" dirty="0" smtClean="0"/>
              <a:t>out of synch</a:t>
            </a:r>
            <a:r>
              <a:rPr lang="en-US" sz="1600" baseline="0" dirty="0" smtClean="0"/>
              <a:t> and hard to get in synch.</a:t>
            </a:r>
          </a:p>
          <a:p>
            <a:r>
              <a:rPr lang="en-US" sz="1600" baseline="0" dirty="0" smtClean="0"/>
              <a:t>Worst of all, these access methods only support </a:t>
            </a:r>
            <a:r>
              <a:rPr lang="en-US" sz="1600" b="1" baseline="0" dirty="0" smtClean="0"/>
              <a:t>human</a:t>
            </a:r>
            <a:r>
              <a:rPr lang="en-US" sz="1600" baseline="0" dirty="0" smtClean="0"/>
              <a:t> users.</a:t>
            </a:r>
          </a:p>
          <a:p>
            <a:r>
              <a:rPr lang="en-US" sz="1600" baseline="0" dirty="0" smtClean="0"/>
              <a:t>  So there is </a:t>
            </a:r>
            <a:r>
              <a:rPr lang="en-US" sz="1600" b="1" baseline="0" dirty="0" smtClean="0"/>
              <a:t>no way</a:t>
            </a:r>
            <a:r>
              <a:rPr lang="en-US" sz="1600" baseline="0" dirty="0" smtClean="0"/>
              <a:t> to write a script to download the data.</a:t>
            </a:r>
          </a:p>
          <a:p>
            <a:r>
              <a:rPr lang="en-US" sz="1600" baseline="0" dirty="0" smtClean="0"/>
              <a:t>  And there is </a:t>
            </a:r>
            <a:r>
              <a:rPr lang="en-US" sz="1600" b="1" baseline="0" dirty="0" smtClean="0"/>
              <a:t>no way</a:t>
            </a:r>
            <a:r>
              <a:rPr lang="en-US" sz="1600" baseline="0" dirty="0" smtClean="0"/>
              <a:t> to connect </a:t>
            </a:r>
            <a:r>
              <a:rPr lang="en-US" sz="1600" baseline="0" dirty="0" smtClean="0"/>
              <a:t>other </a:t>
            </a:r>
            <a:r>
              <a:rPr lang="en-US" sz="1600" baseline="0" dirty="0" smtClean="0"/>
              <a:t>software </a:t>
            </a:r>
            <a:r>
              <a:rPr lang="en-US" sz="1600" baseline="0" dirty="0" smtClean="0"/>
              <a:t>programs</a:t>
            </a:r>
          </a:p>
          <a:p>
            <a:r>
              <a:rPr lang="en-US" sz="1600" baseline="0" dirty="0" smtClean="0"/>
              <a:t>  </a:t>
            </a:r>
            <a:r>
              <a:rPr lang="en-US" sz="1600" baseline="0" dirty="0" smtClean="0"/>
              <a:t>to access the data.</a:t>
            </a:r>
          </a:p>
          <a:p>
            <a:r>
              <a:rPr lang="en-US" sz="1600" b="1" baseline="0" dirty="0" smtClean="0"/>
              <a:t>Really? In 2018?</a:t>
            </a:r>
          </a:p>
          <a:p>
            <a:r>
              <a:rPr lang="en-US" sz="1600" b="0" baseline="0" dirty="0" smtClean="0"/>
              <a:t>The late 1990's are calling [mimic phone call]:</a:t>
            </a:r>
            <a:br>
              <a:rPr lang="en-US" sz="1600" b="0" baseline="0" dirty="0" smtClean="0"/>
            </a:br>
            <a:r>
              <a:rPr lang="en-US" sz="1600" b="0" baseline="0" dirty="0" smtClean="0"/>
              <a:t>   they want their data </a:t>
            </a:r>
            <a:r>
              <a:rPr lang="en-US" sz="1600" b="0" baseline="0" dirty="0" smtClean="0"/>
              <a:t>distribution </a:t>
            </a:r>
            <a:r>
              <a:rPr lang="en-US" sz="1600" b="0" baseline="0" dirty="0" smtClean="0"/>
              <a:t>plan back.</a:t>
            </a:r>
          </a:p>
          <a:p>
            <a:endParaRPr lang="en-US" sz="1600" baseline="0" dirty="0" smtClean="0"/>
          </a:p>
          <a:p>
            <a:pPr marL="0" indent="0">
              <a:buNone/>
            </a:pPr>
            <a:endParaRPr lang="en-US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01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aseline="0" dirty="0" smtClean="0"/>
              <a:t>What I'm proposing is </a:t>
            </a:r>
            <a:r>
              <a:rPr lang="en-US" sz="1600" b="1" baseline="0" dirty="0" smtClean="0"/>
              <a:t>nothing new.</a:t>
            </a:r>
          </a:p>
          <a:p>
            <a:r>
              <a:rPr lang="en-US" sz="1600" baseline="0" dirty="0" smtClean="0"/>
              <a:t>Many </a:t>
            </a:r>
            <a:r>
              <a:rPr lang="en-US" sz="1600" baseline="0" dirty="0" smtClean="0"/>
              <a:t>groups (like ESRL) have done </a:t>
            </a:r>
            <a:r>
              <a:rPr lang="en-US" sz="1600" baseline="0" dirty="0" smtClean="0"/>
              <a:t>this.</a:t>
            </a:r>
            <a:endParaRPr lang="en-US" sz="1600" baseline="0" dirty="0" smtClean="0"/>
          </a:p>
          <a:p>
            <a:endParaRPr lang="en-US" sz="1600" baseline="0" dirty="0" smtClean="0"/>
          </a:p>
          <a:p>
            <a:r>
              <a:rPr lang="en-US" sz="1600" baseline="0" dirty="0" smtClean="0"/>
              <a:t>The plan is:</a:t>
            </a:r>
          </a:p>
          <a:p>
            <a:r>
              <a:rPr lang="en-US" sz="1600" baseline="0" dirty="0" smtClean="0"/>
              <a:t>1) Start </a:t>
            </a:r>
            <a:r>
              <a:rPr lang="en-US" sz="1600" baseline="0" dirty="0" smtClean="0"/>
              <a:t>with the </a:t>
            </a:r>
            <a:r>
              <a:rPr lang="en-US" sz="1600" b="1" baseline="0" dirty="0" smtClean="0"/>
              <a:t>data</a:t>
            </a:r>
            <a:r>
              <a:rPr lang="en-US" sz="1600" baseline="0" dirty="0" smtClean="0"/>
              <a:t>.</a:t>
            </a:r>
          </a:p>
          <a:p>
            <a:r>
              <a:rPr lang="en-US" sz="1600" baseline="0" dirty="0" smtClean="0"/>
              <a:t>  Improve the </a:t>
            </a:r>
            <a:r>
              <a:rPr lang="en-US" sz="1600" b="1" baseline="0" dirty="0" smtClean="0"/>
              <a:t>CF and ACDD metadata</a:t>
            </a:r>
            <a:r>
              <a:rPr lang="en-US" sz="1600" baseline="0" dirty="0" smtClean="0"/>
              <a:t> associated with the data.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aseline="0" dirty="0" smtClean="0"/>
              <a:t>You can use </a:t>
            </a:r>
            <a:r>
              <a:rPr lang="en-US" sz="1600" b="1" baseline="0" dirty="0" smtClean="0"/>
              <a:t>NCO</a:t>
            </a:r>
            <a:r>
              <a:rPr lang="en-US" sz="1600" baseline="0" dirty="0" smtClean="0"/>
              <a:t>, an underappreciated tool, to modify the files.</a:t>
            </a:r>
          </a:p>
          <a:p>
            <a:r>
              <a:rPr lang="en-US" sz="1600" baseline="0" dirty="0" smtClean="0"/>
              <a:t>Or, if you don't want to change the original files,</a:t>
            </a:r>
          </a:p>
          <a:p>
            <a:r>
              <a:rPr lang="en-US" sz="1600" baseline="0" dirty="0" smtClean="0"/>
              <a:t>  you can use </a:t>
            </a:r>
            <a:r>
              <a:rPr lang="en-US" sz="1600" b="1" baseline="0" dirty="0" smtClean="0"/>
              <a:t>NCML</a:t>
            </a:r>
            <a:r>
              <a:rPr lang="en-US" sz="1600" baseline="0" dirty="0" smtClean="0"/>
              <a:t>, another underappreciated tool, to describe a set of changes</a:t>
            </a:r>
          </a:p>
          <a:p>
            <a:r>
              <a:rPr lang="en-US" sz="1600" baseline="0" dirty="0" smtClean="0"/>
              <a:t>  that are applied on-the-fly when the file is read.</a:t>
            </a:r>
          </a:p>
          <a:p>
            <a:r>
              <a:rPr lang="en-US" sz="1600" baseline="0" dirty="0" smtClean="0"/>
              <a:t>Improving the metadata is the </a:t>
            </a:r>
            <a:r>
              <a:rPr lang="en-US" sz="1600" b="1" baseline="0" dirty="0" smtClean="0"/>
              <a:t>one time-consuming step</a:t>
            </a:r>
            <a:r>
              <a:rPr lang="en-US" sz="1600" baseline="0" dirty="0" smtClean="0"/>
              <a:t> in this approach.</a:t>
            </a:r>
          </a:p>
          <a:p>
            <a:r>
              <a:rPr lang="en-US" sz="1600" baseline="0" dirty="0" smtClean="0"/>
              <a:t>It needs human effort. But once done, </a:t>
            </a:r>
            <a:r>
              <a:rPr lang="en-US" sz="1600" b="1" baseline="0" dirty="0" smtClean="0"/>
              <a:t>every other step is easy. </a:t>
            </a:r>
          </a:p>
          <a:p>
            <a:r>
              <a:rPr lang="en-US" sz="1600" baseline="0" dirty="0" smtClean="0"/>
              <a:t>It is </a:t>
            </a:r>
            <a:r>
              <a:rPr lang="en-US" sz="1600" b="1" baseline="0" dirty="0" smtClean="0"/>
              <a:t>easy</a:t>
            </a:r>
            <a:r>
              <a:rPr lang="en-US" sz="1600" baseline="0" dirty="0" smtClean="0"/>
              <a:t> to get the data into reusable software </a:t>
            </a:r>
            <a:br>
              <a:rPr lang="en-US" sz="1600" baseline="0" dirty="0" smtClean="0"/>
            </a:br>
            <a:r>
              <a:rPr lang="en-US" sz="1600" baseline="0" dirty="0" smtClean="0"/>
              <a:t>  like </a:t>
            </a:r>
            <a:r>
              <a:rPr lang="en-US" sz="1600" b="1" baseline="0" dirty="0" smtClean="0"/>
              <a:t>THREDDS and/or ERDDAP, </a:t>
            </a:r>
            <a:r>
              <a:rPr lang="en-US" sz="1600" baseline="0" dirty="0" smtClean="0"/>
              <a:t>that offers web services.</a:t>
            </a:r>
          </a:p>
          <a:p>
            <a:r>
              <a:rPr lang="en-US" sz="1600" baseline="0" dirty="0" smtClean="0"/>
              <a:t>Then THREDDS and/or ERDDAP will </a:t>
            </a:r>
            <a:r>
              <a:rPr lang="en-US" sz="1600" b="1" baseline="0" dirty="0" smtClean="0"/>
              <a:t>automatically</a:t>
            </a:r>
            <a:r>
              <a:rPr lang="en-US" sz="1600" baseline="0" dirty="0" smtClean="0"/>
              <a:t> generate the </a:t>
            </a:r>
            <a:br>
              <a:rPr lang="en-US" sz="1600" baseline="0" dirty="0" smtClean="0"/>
            </a:br>
            <a:r>
              <a:rPr lang="en-US" sz="1600" baseline="0" dirty="0" smtClean="0"/>
              <a:t>  ISO documents via the built-in </a:t>
            </a:r>
            <a:r>
              <a:rPr lang="en-US" sz="1600" b="1" baseline="0" dirty="0" err="1" smtClean="0"/>
              <a:t>ncISO</a:t>
            </a:r>
            <a:r>
              <a:rPr lang="en-US" sz="1600" baseline="0" dirty="0" smtClean="0"/>
              <a:t>, </a:t>
            </a:r>
            <a:br>
              <a:rPr lang="en-US" sz="1600" baseline="0" dirty="0" smtClean="0"/>
            </a:br>
            <a:r>
              <a:rPr lang="en-US" sz="1600" baseline="0" dirty="0" smtClean="0"/>
              <a:t>  yet another underappreciated tool.</a:t>
            </a:r>
          </a:p>
          <a:p>
            <a:r>
              <a:rPr lang="en-US" sz="1600" baseline="0" dirty="0" smtClean="0"/>
              <a:t>The NOAA catalog crawler can then </a:t>
            </a:r>
            <a:r>
              <a:rPr lang="en-US" sz="1600" b="1" baseline="0" dirty="0" smtClean="0"/>
              <a:t>harvest</a:t>
            </a:r>
            <a:r>
              <a:rPr lang="en-US" sz="1600" baseline="0" dirty="0" smtClean="0"/>
              <a:t> the ISO documents from the </a:t>
            </a:r>
            <a:br>
              <a:rPr lang="en-US" sz="1600" baseline="0" dirty="0" smtClean="0"/>
            </a:br>
            <a:r>
              <a:rPr lang="en-US" sz="1600" baseline="0" dirty="0" smtClean="0"/>
              <a:t>  THREDDS and/or ERDDAP ISO Web Accessible Folder (</a:t>
            </a:r>
            <a:r>
              <a:rPr lang="en-US" sz="1600" b="1" baseline="0" dirty="0" smtClean="0"/>
              <a:t>WAF)</a:t>
            </a:r>
            <a:r>
              <a:rPr lang="en-US" sz="1600" baseline="0" dirty="0" smtClean="0"/>
              <a:t> </a:t>
            </a:r>
            <a:br>
              <a:rPr lang="en-US" sz="1600" baseline="0" dirty="0" smtClean="0"/>
            </a:br>
            <a:r>
              <a:rPr lang="en-US" sz="1600" baseline="0" dirty="0" smtClean="0"/>
              <a:t>  and </a:t>
            </a:r>
            <a:r>
              <a:rPr lang="en-US" sz="1600" b="1" baseline="0" dirty="0" smtClean="0"/>
              <a:t>populate</a:t>
            </a:r>
            <a:r>
              <a:rPr lang="en-US" sz="1600" baseline="0" dirty="0" smtClean="0"/>
              <a:t> the NOAA catalog.</a:t>
            </a:r>
          </a:p>
          <a:p>
            <a:r>
              <a:rPr lang="en-US" sz="1600" baseline="0" dirty="0" smtClean="0"/>
              <a:t>The user can then </a:t>
            </a:r>
            <a:r>
              <a:rPr lang="en-US" sz="1600" b="1" baseline="0" dirty="0" smtClean="0"/>
              <a:t>discover</a:t>
            </a:r>
            <a:r>
              <a:rPr lang="en-US" sz="1600" baseline="0" dirty="0" smtClean="0"/>
              <a:t> datasets via the NOAA catalog.</a:t>
            </a:r>
          </a:p>
          <a:p>
            <a:r>
              <a:rPr lang="en-US" sz="1600" baseline="0" dirty="0" smtClean="0"/>
              <a:t>And the user can </a:t>
            </a:r>
            <a:r>
              <a:rPr lang="en-US" sz="1600" b="1" baseline="0" dirty="0" smtClean="0"/>
              <a:t>access</a:t>
            </a:r>
            <a:r>
              <a:rPr lang="en-US" sz="1600" baseline="0" dirty="0" smtClean="0"/>
              <a:t> the data via </a:t>
            </a:r>
            <a:br>
              <a:rPr lang="en-US" sz="1600" baseline="0" dirty="0" smtClean="0"/>
            </a:br>
            <a:r>
              <a:rPr lang="en-US" sz="1600" baseline="0" dirty="0" smtClean="0"/>
              <a:t>  THREDDS or ERDDAP web </a:t>
            </a:r>
            <a:r>
              <a:rPr lang="en-US" sz="1600" b="1" baseline="0" dirty="0" smtClean="0"/>
              <a:t>applications</a:t>
            </a:r>
            <a:r>
              <a:rPr lang="en-US" sz="1600" baseline="0" dirty="0" smtClean="0"/>
              <a:t> and web </a:t>
            </a:r>
            <a:r>
              <a:rPr lang="en-US" sz="1600" b="1" baseline="0" dirty="0" smtClean="0"/>
              <a:t>services</a:t>
            </a:r>
            <a:r>
              <a:rPr lang="en-US" sz="1600" baseline="0" dirty="0" smtClean="0"/>
              <a:t>.</a:t>
            </a:r>
          </a:p>
          <a:p>
            <a:r>
              <a:rPr lang="en-US" sz="1600" baseline="0" dirty="0" smtClean="0"/>
              <a:t>There are </a:t>
            </a:r>
            <a:r>
              <a:rPr lang="en-US" sz="1600" b="1" baseline="0" dirty="0" smtClean="0"/>
              <a:t>three huge advantages</a:t>
            </a:r>
            <a:r>
              <a:rPr lang="en-US" sz="1600" baseline="0" dirty="0" smtClean="0"/>
              <a:t> of this approach:</a:t>
            </a:r>
          </a:p>
          <a:p>
            <a:pPr marL="228600" indent="-228600">
              <a:buAutoNum type="arabicParenR"/>
            </a:pPr>
            <a:r>
              <a:rPr lang="en-US" sz="1600" baseline="0" dirty="0" smtClean="0"/>
              <a:t>It's really </a:t>
            </a:r>
            <a:r>
              <a:rPr lang="en-US" sz="1600" b="1" baseline="0" dirty="0" smtClean="0"/>
              <a:t>fast and easy</a:t>
            </a:r>
            <a:r>
              <a:rPr lang="en-US" sz="1600" baseline="0" dirty="0" smtClean="0"/>
              <a:t>. </a:t>
            </a:r>
            <a:br>
              <a:rPr lang="en-US" sz="1600" baseline="0" dirty="0" smtClean="0"/>
            </a:br>
            <a:r>
              <a:rPr lang="en-US" sz="1600" baseline="0" dirty="0" smtClean="0"/>
              <a:t>The only significant effort is improving the </a:t>
            </a:r>
            <a:br>
              <a:rPr lang="en-US" sz="1600" baseline="0" dirty="0" smtClean="0"/>
            </a:br>
            <a:r>
              <a:rPr lang="en-US" sz="1600" baseline="0" dirty="0" smtClean="0"/>
              <a:t>CF and ACDD metadata via </a:t>
            </a:r>
            <a:r>
              <a:rPr lang="en-US" sz="1600" baseline="0" dirty="0" smtClean="0"/>
              <a:t>NCO or NCML, </a:t>
            </a:r>
            <a:r>
              <a:rPr lang="en-US" sz="1600" baseline="0" dirty="0" smtClean="0"/>
              <a:t>which </a:t>
            </a:r>
            <a:r>
              <a:rPr lang="en-US" sz="1600" b="1" baseline="0" dirty="0" smtClean="0"/>
              <a:t>isn't</a:t>
            </a:r>
            <a:r>
              <a:rPr lang="en-US" sz="1600" baseline="0" dirty="0" smtClean="0"/>
              <a:t> hard.</a:t>
            </a:r>
          </a:p>
          <a:p>
            <a:pPr marL="228600" indent="-228600">
              <a:buAutoNum type="arabicParenR"/>
            </a:pPr>
            <a:r>
              <a:rPr lang="en-US" sz="1600" baseline="0" dirty="0" smtClean="0"/>
              <a:t>The </a:t>
            </a:r>
            <a:r>
              <a:rPr lang="en-US" sz="1600" b="1" baseline="0" dirty="0" smtClean="0"/>
              <a:t>metadata</a:t>
            </a:r>
            <a:r>
              <a:rPr lang="en-US" sz="1600" baseline="0" dirty="0" smtClean="0"/>
              <a:t> included with the data </a:t>
            </a:r>
            <a:br>
              <a:rPr lang="en-US" sz="1600" baseline="0" dirty="0" smtClean="0"/>
            </a:br>
            <a:r>
              <a:rPr lang="en-US" sz="1600" baseline="0" dirty="0" smtClean="0"/>
              <a:t>and the metadata in the ISO document</a:t>
            </a:r>
            <a:br>
              <a:rPr lang="en-US" sz="1600" baseline="0" dirty="0" smtClean="0"/>
            </a:br>
            <a:r>
              <a:rPr lang="en-US" sz="1600" baseline="0" dirty="0" smtClean="0"/>
              <a:t>are </a:t>
            </a:r>
            <a:r>
              <a:rPr lang="en-US" sz="1600" b="1" baseline="0" dirty="0" smtClean="0"/>
              <a:t>perfectly in synch</a:t>
            </a:r>
            <a:r>
              <a:rPr lang="en-US" sz="1600" baseline="0" dirty="0" smtClean="0"/>
              <a:t> and will never be out of synch. </a:t>
            </a:r>
          </a:p>
          <a:p>
            <a:pPr marL="228600" indent="-228600">
              <a:buAutoNum type="arabicParenR"/>
            </a:pPr>
            <a:r>
              <a:rPr lang="en-US" sz="1600" baseline="0" dirty="0" smtClean="0"/>
              <a:t>The data is now </a:t>
            </a:r>
            <a:r>
              <a:rPr lang="en-US" sz="1600" b="1" baseline="0" dirty="0" smtClean="0"/>
              <a:t>accessible</a:t>
            </a:r>
            <a:r>
              <a:rPr lang="en-US" sz="1600" baseline="0" dirty="0" smtClean="0"/>
              <a:t> in a consistent way </a:t>
            </a:r>
            <a:br>
              <a:rPr lang="en-US" sz="1600" baseline="0" dirty="0" smtClean="0"/>
            </a:br>
            <a:r>
              <a:rPr lang="en-US" sz="1600" baseline="0" dirty="0" smtClean="0"/>
              <a:t>via web </a:t>
            </a:r>
            <a:r>
              <a:rPr lang="en-US" sz="1600" b="1" baseline="0" dirty="0" smtClean="0"/>
              <a:t>applications</a:t>
            </a:r>
            <a:r>
              <a:rPr lang="en-US" sz="1600" baseline="0" dirty="0" smtClean="0"/>
              <a:t> (which support </a:t>
            </a:r>
            <a:r>
              <a:rPr lang="en-US" sz="1600" b="1" baseline="0" dirty="0" smtClean="0"/>
              <a:t>human</a:t>
            </a:r>
            <a:r>
              <a:rPr lang="en-US" sz="1600" baseline="0" dirty="0" smtClean="0"/>
              <a:t> users)</a:t>
            </a:r>
            <a:br>
              <a:rPr lang="en-US" sz="1600" baseline="0" dirty="0" smtClean="0"/>
            </a:br>
            <a:r>
              <a:rPr lang="en-US" sz="1600" baseline="0" dirty="0" smtClean="0"/>
              <a:t>and </a:t>
            </a:r>
            <a:r>
              <a:rPr lang="en-US" sz="1600" b="1" baseline="0" dirty="0" smtClean="0"/>
              <a:t>web services </a:t>
            </a:r>
            <a:r>
              <a:rPr lang="en-US" sz="1600" b="0" baseline="0" dirty="0" smtClean="0"/>
              <a:t>(which support </a:t>
            </a:r>
            <a:r>
              <a:rPr lang="en-US" sz="1600" baseline="0" dirty="0" smtClean="0"/>
              <a:t>other client </a:t>
            </a:r>
            <a:r>
              <a:rPr lang="en-US" sz="1600" b="1" baseline="0" dirty="0" smtClean="0"/>
              <a:t>software</a:t>
            </a:r>
            <a:r>
              <a:rPr lang="en-US" sz="1600" baseline="0" dirty="0" smtClean="0"/>
              <a:t>).</a:t>
            </a:r>
          </a:p>
          <a:p>
            <a:endParaRPr lang="en-US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01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 smtClean="0"/>
              <a:t>And</a:t>
            </a:r>
            <a:r>
              <a:rPr lang="en-US" sz="1600" dirty="0" smtClean="0"/>
              <a:t> I'm proposing (again,</a:t>
            </a:r>
            <a:r>
              <a:rPr lang="en-US" sz="1600" baseline="0" dirty="0" smtClean="0"/>
              <a:t> </a:t>
            </a:r>
            <a:r>
              <a:rPr lang="en-US" sz="1600" dirty="0" smtClean="0"/>
              <a:t>not a new idea)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that we build</a:t>
            </a:r>
            <a:r>
              <a:rPr lang="en-US" sz="1600" baseline="0" dirty="0" smtClean="0"/>
              <a:t> a </a:t>
            </a:r>
            <a:r>
              <a:rPr lang="en-US" sz="1600" b="1" baseline="0" dirty="0" smtClean="0"/>
              <a:t>distributed system</a:t>
            </a:r>
            <a:r>
              <a:rPr lang="en-US" sz="1600" baseline="0" dirty="0" smtClean="0"/>
              <a:t> of </a:t>
            </a:r>
            <a:r>
              <a:rPr lang="en-US" sz="1600" baseline="0" dirty="0" smtClean="0"/>
              <a:t>these web </a:t>
            </a:r>
            <a:r>
              <a:rPr lang="en-US" sz="1600" baseline="0" dirty="0" smtClean="0"/>
              <a:t>services.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* NOAA is </a:t>
            </a:r>
            <a:r>
              <a:rPr lang="en-US" sz="1600" b="1" dirty="0" smtClean="0"/>
              <a:t>already</a:t>
            </a:r>
            <a:r>
              <a:rPr lang="en-US" sz="1600" dirty="0" smtClean="0"/>
              <a:t> a distributed system.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We</a:t>
            </a:r>
            <a:r>
              <a:rPr lang="en-US" sz="1600" baseline="0" dirty="0" smtClean="0"/>
              <a:t> are </a:t>
            </a:r>
            <a:r>
              <a:rPr lang="en-US" sz="1600" b="1" dirty="0" smtClean="0"/>
              <a:t>inherently</a:t>
            </a:r>
            <a:r>
              <a:rPr lang="en-US" sz="1600" dirty="0" smtClean="0"/>
              <a:t> a distributed system.</a:t>
            </a:r>
            <a:br>
              <a:rPr lang="en-US" sz="1600" dirty="0" smtClean="0"/>
            </a:br>
            <a:r>
              <a:rPr lang="en-US" sz="1600" dirty="0" smtClean="0"/>
              <a:t>As Jeff DLB says, we have "</a:t>
            </a:r>
            <a:r>
              <a:rPr lang="en-US" sz="1600" b="1" dirty="0" smtClean="0"/>
              <a:t>stovepipes of excellence</a:t>
            </a:r>
            <a:r>
              <a:rPr lang="en-US" sz="1600" dirty="0" smtClean="0"/>
              <a:t>".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Instead of seeing this as a </a:t>
            </a:r>
            <a:r>
              <a:rPr lang="en-US" sz="1600" b="1" dirty="0" smtClean="0"/>
              <a:t>problem</a:t>
            </a:r>
            <a:r>
              <a:rPr lang="en-US" sz="1600" dirty="0" smtClean="0"/>
              <a:t>, </a:t>
            </a:r>
            <a:endParaRPr lang="en-US" sz="1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why </a:t>
            </a:r>
            <a:r>
              <a:rPr lang="en-US" sz="1600" dirty="0" smtClean="0"/>
              <a:t>not turn</a:t>
            </a:r>
            <a:r>
              <a:rPr lang="en-US" sz="1600" baseline="0" dirty="0" smtClean="0"/>
              <a:t> this situation to our </a:t>
            </a:r>
            <a:r>
              <a:rPr lang="en-US" sz="1600" b="1" baseline="0" dirty="0" smtClean="0"/>
              <a:t>advantage</a:t>
            </a:r>
            <a:r>
              <a:rPr lang="en-US" sz="1600" baseline="0" dirty="0" smtClean="0"/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* </a:t>
            </a:r>
            <a:r>
              <a:rPr lang="en-US" sz="1600" b="1" dirty="0" smtClean="0"/>
              <a:t>Each</a:t>
            </a:r>
            <a:r>
              <a:rPr lang="en-US" sz="1600" dirty="0" smtClean="0"/>
              <a:t> </a:t>
            </a:r>
            <a:r>
              <a:rPr lang="en-US" sz="1600" dirty="0" smtClean="0"/>
              <a:t>site in NOAA (including NCEI) </a:t>
            </a:r>
            <a:br>
              <a:rPr lang="en-US" sz="1600" dirty="0" smtClean="0"/>
            </a:br>
            <a:r>
              <a:rPr lang="en-US" sz="1600" dirty="0" smtClean="0"/>
              <a:t>that </a:t>
            </a:r>
            <a:r>
              <a:rPr lang="en-US" sz="1600" dirty="0" smtClean="0"/>
              <a:t>creates </a:t>
            </a:r>
            <a:r>
              <a:rPr lang="en-US" sz="1600" dirty="0" smtClean="0"/>
              <a:t>and </a:t>
            </a:r>
            <a:r>
              <a:rPr lang="en-US" sz="1600" dirty="0" smtClean="0"/>
              <a:t>maintains data </a:t>
            </a:r>
            <a:r>
              <a:rPr lang="en-US" sz="1600" dirty="0" smtClean="0"/>
              <a:t>and metadata </a:t>
            </a:r>
            <a:br>
              <a:rPr lang="en-US" sz="1600" dirty="0" smtClean="0"/>
            </a:br>
            <a:r>
              <a:rPr lang="en-US" sz="1600" dirty="0" smtClean="0"/>
              <a:t>should offer their data and metadata via </a:t>
            </a:r>
            <a:r>
              <a:rPr lang="en-US" sz="1600" b="1" dirty="0" smtClean="0"/>
              <a:t>web </a:t>
            </a:r>
            <a:r>
              <a:rPr lang="en-US" sz="1600" b="1" dirty="0" smtClean="0"/>
              <a:t>services</a:t>
            </a:r>
            <a:r>
              <a:rPr lang="en-US" sz="1600" b="0" dirty="0" smtClean="0"/>
              <a:t> </a:t>
            </a:r>
            <a:br>
              <a:rPr lang="en-US" sz="1600" b="0" dirty="0" smtClean="0"/>
            </a:br>
            <a:r>
              <a:rPr lang="en-US" sz="1600" b="0" dirty="0" smtClean="0"/>
              <a:t>as I just described</a:t>
            </a:r>
            <a:r>
              <a:rPr lang="en-US" sz="1600" b="1" dirty="0" smtClean="0"/>
              <a:t>.</a:t>
            </a:r>
            <a:endParaRPr lang="en-US" sz="16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 smtClean="0"/>
              <a:t>Hey!</a:t>
            </a:r>
            <a:r>
              <a:rPr lang="en-US" sz="1600" dirty="0" smtClean="0"/>
              <a:t> That's the </a:t>
            </a:r>
            <a:r>
              <a:rPr lang="en-US" sz="1600" b="1" dirty="0" smtClean="0"/>
              <a:t>EDM recommendation</a:t>
            </a:r>
            <a:r>
              <a:rPr lang="en-US" sz="1600" dirty="0" smtClean="0"/>
              <a:t> from about </a:t>
            </a:r>
            <a:r>
              <a:rPr lang="en-US" sz="1600" b="1" dirty="0" smtClean="0"/>
              <a:t>4 years </a:t>
            </a:r>
            <a:r>
              <a:rPr lang="en-US" sz="1600" dirty="0" smtClean="0"/>
              <a:t>ago!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* Then,</a:t>
            </a:r>
            <a:r>
              <a:rPr lang="en-US" sz="1600" baseline="0" dirty="0" smtClean="0"/>
              <a:t> </a:t>
            </a:r>
            <a:r>
              <a:rPr lang="en-US" sz="1600" b="1" baseline="0" dirty="0" smtClean="0"/>
              <a:t>a</a:t>
            </a:r>
            <a:r>
              <a:rPr lang="en-US" sz="1600" b="1" dirty="0" smtClean="0"/>
              <a:t>nyone</a:t>
            </a:r>
            <a:r>
              <a:rPr lang="en-US" sz="1600" dirty="0" smtClean="0"/>
              <a:t> can easily build </a:t>
            </a:r>
            <a:r>
              <a:rPr lang="en-US" sz="1600" b="1" dirty="0" smtClean="0"/>
              <a:t>anything</a:t>
            </a:r>
            <a:r>
              <a:rPr lang="en-US" sz="1600" dirty="0" smtClean="0"/>
              <a:t> on top of that.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We</a:t>
            </a:r>
            <a:r>
              <a:rPr lang="en-US" sz="1600" baseline="0" dirty="0" smtClean="0"/>
              <a:t> could even, </a:t>
            </a:r>
            <a:r>
              <a:rPr lang="en-US" sz="1600" b="1" baseline="0" dirty="0" smtClean="0"/>
              <a:t>easily</a:t>
            </a:r>
            <a:r>
              <a:rPr lang="en-US" sz="1600" baseline="0" dirty="0" smtClean="0"/>
              <a:t> build a </a:t>
            </a:r>
            <a:r>
              <a:rPr lang="en-US" sz="1600" b="1" dirty="0" smtClean="0"/>
              <a:t>NOAA-wide system</a:t>
            </a:r>
            <a:r>
              <a:rPr lang="en-US" sz="1600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  <a:p>
            <a:r>
              <a:rPr lang="en-US" sz="1600" dirty="0" smtClean="0"/>
              <a:t>*  </a:t>
            </a:r>
            <a:r>
              <a:rPr lang="en-US" sz="1600" b="1" dirty="0" smtClean="0"/>
              <a:t>Hey!</a:t>
            </a:r>
            <a:r>
              <a:rPr lang="en-US" sz="1600" baseline="0" dirty="0" smtClean="0"/>
              <a:t> That's </a:t>
            </a:r>
            <a:r>
              <a:rPr lang="en-US" sz="1600" b="1" dirty="0" smtClean="0"/>
              <a:t>Unified Access Framework</a:t>
            </a:r>
            <a:r>
              <a:rPr lang="en-US" sz="1600" dirty="0" smtClean="0"/>
              <a:t> (UAF),</a:t>
            </a:r>
            <a:r>
              <a:rPr lang="en-US" sz="1600" baseline="0" dirty="0" smtClean="0"/>
              <a:t> </a:t>
            </a:r>
            <a:br>
              <a:rPr lang="en-US" sz="1600" baseline="0" dirty="0" smtClean="0"/>
            </a:br>
            <a:r>
              <a:rPr lang="en-US" sz="1600" baseline="0" dirty="0" smtClean="0"/>
              <a:t>  a small EDM-based NOAA-wide effort </a:t>
            </a:r>
            <a:br>
              <a:rPr lang="en-US" sz="1600" baseline="0" dirty="0" smtClean="0"/>
            </a:br>
            <a:r>
              <a:rPr lang="en-US" sz="1600" baseline="0" dirty="0" smtClean="0"/>
              <a:t>  to make </a:t>
            </a:r>
            <a:r>
              <a:rPr lang="en-US" sz="1600" b="1" baseline="0" dirty="0" smtClean="0"/>
              <a:t>all</a:t>
            </a:r>
            <a:r>
              <a:rPr lang="en-US" sz="1600" baseline="0" dirty="0" smtClean="0"/>
              <a:t> of NOAA's data accessible in a</a:t>
            </a:r>
            <a:br>
              <a:rPr lang="en-US" sz="1600" baseline="0" dirty="0" smtClean="0"/>
            </a:br>
            <a:r>
              <a:rPr lang="en-US" sz="1600" baseline="0" dirty="0" smtClean="0"/>
              <a:t>  </a:t>
            </a:r>
            <a:r>
              <a:rPr lang="en-US" sz="1600" b="1" baseline="0" dirty="0" smtClean="0"/>
              <a:t>consistent and interoperable</a:t>
            </a:r>
            <a:r>
              <a:rPr lang="en-US" sz="1600" baseline="0" dirty="0" smtClean="0"/>
              <a:t> way via THREDDS.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600" baseline="0" dirty="0" smtClean="0"/>
              <a:t>  So this approach shouldn't be new or surprising.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This </a:t>
            </a:r>
            <a:r>
              <a:rPr lang="en-US" sz="1600" dirty="0" smtClean="0"/>
              <a:t>solves </a:t>
            </a:r>
            <a:r>
              <a:rPr lang="en-US" sz="1600" b="1" dirty="0" smtClean="0"/>
              <a:t>all</a:t>
            </a:r>
            <a:r>
              <a:rPr lang="en-US" sz="1600" dirty="0" smtClean="0"/>
              <a:t> the problems </a:t>
            </a:r>
            <a:br>
              <a:rPr lang="en-US" sz="1600" dirty="0" smtClean="0"/>
            </a:br>
            <a:r>
              <a:rPr lang="en-US" sz="1600" dirty="0" smtClean="0"/>
              <a:t>  by treating our current distributed system as an </a:t>
            </a:r>
            <a:r>
              <a:rPr lang="en-US" sz="1600" b="1" dirty="0" smtClean="0"/>
              <a:t>asset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baseline="0" dirty="0" smtClean="0"/>
              <a:t/>
            </a:r>
            <a:br>
              <a:rPr lang="en-US" sz="1600" baseline="0" dirty="0" smtClean="0"/>
            </a:br>
            <a:r>
              <a:rPr lang="en-US" sz="1600" baseline="0" dirty="0" smtClean="0"/>
              <a:t>  not </a:t>
            </a:r>
            <a:r>
              <a:rPr lang="en-US" sz="1600" baseline="0" dirty="0" smtClean="0"/>
              <a:t>a </a:t>
            </a:r>
            <a:r>
              <a:rPr lang="en-US" sz="1600" b="1" baseline="0" dirty="0" smtClean="0"/>
              <a:t>liability</a:t>
            </a:r>
            <a:r>
              <a:rPr lang="en-US" sz="1600" baseline="0" dirty="0" smtClean="0"/>
              <a:t>,</a:t>
            </a:r>
            <a:br>
              <a:rPr lang="en-US" sz="1600" baseline="0" dirty="0" smtClean="0"/>
            </a:br>
            <a:r>
              <a:rPr lang="en-US" sz="1600" baseline="0" dirty="0" smtClean="0"/>
              <a:t>  and by doing the work in the most </a:t>
            </a:r>
            <a:r>
              <a:rPr lang="en-US" sz="1600" b="1" baseline="0" dirty="0" smtClean="0"/>
              <a:t>efficient</a:t>
            </a:r>
            <a:r>
              <a:rPr lang="en-US" sz="1600" baseline="0" dirty="0" smtClean="0"/>
              <a:t> way.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01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[smile]</a:t>
            </a:r>
            <a:r>
              <a:rPr lang="en-US" sz="1600" baseline="0" dirty="0" smtClean="0"/>
              <a:t> </a:t>
            </a:r>
            <a:r>
              <a:rPr lang="en-US" sz="1600" dirty="0" smtClean="0"/>
              <a:t>I was </a:t>
            </a:r>
            <a:r>
              <a:rPr lang="en-US" sz="1600" b="1" dirty="0" smtClean="0"/>
              <a:t>happy 4 years ago</a:t>
            </a:r>
            <a:r>
              <a:rPr lang="en-US" sz="16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*  because we had </a:t>
            </a:r>
            <a:r>
              <a:rPr lang="en-US" sz="1600" b="1" dirty="0" smtClean="0"/>
              <a:t>everything</a:t>
            </a:r>
            <a:r>
              <a:rPr lang="en-US" sz="1600" dirty="0" smtClean="0"/>
              <a:t> we needed to do this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*  and because</a:t>
            </a:r>
            <a:r>
              <a:rPr lang="en-US" sz="1600" baseline="0" dirty="0" smtClean="0"/>
              <a:t> </a:t>
            </a:r>
            <a:r>
              <a:rPr lang="en-US" sz="1600" dirty="0" smtClean="0"/>
              <a:t>I </a:t>
            </a:r>
            <a:r>
              <a:rPr lang="en-US" sz="1600" b="1" dirty="0" smtClean="0"/>
              <a:t>thought</a:t>
            </a:r>
            <a:r>
              <a:rPr lang="en-US" sz="1600" b="0" dirty="0" smtClean="0"/>
              <a:t> this</a:t>
            </a:r>
            <a:r>
              <a:rPr lang="en-US" sz="1600" baseline="0" dirty="0" smtClean="0"/>
              <a:t> was the plan.</a:t>
            </a:r>
            <a:endParaRPr lang="en-US" sz="1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But </a:t>
            </a:r>
            <a:r>
              <a:rPr lang="en-US" sz="1600" dirty="0" smtClean="0"/>
              <a:t>many groups </a:t>
            </a:r>
            <a:r>
              <a:rPr lang="en-US" sz="1600" dirty="0" smtClean="0"/>
              <a:t>didn't do it. </a:t>
            </a:r>
            <a:endParaRPr lang="en-US" sz="1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It seems like the majority of datasets aren't yet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aseline="0" dirty="0" smtClean="0"/>
              <a:t>  available via web services.</a:t>
            </a:r>
            <a:endParaRPr lang="en-US" sz="1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60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aseline="0" dirty="0" smtClean="0"/>
              <a:t>* It's </a:t>
            </a:r>
            <a:r>
              <a:rPr lang="en-US" sz="1600" b="1" baseline="0" dirty="0" smtClean="0"/>
              <a:t>not too late.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aseline="0" dirty="0" smtClean="0"/>
              <a:t>A </a:t>
            </a:r>
            <a:r>
              <a:rPr lang="en-US" sz="1600" b="1" baseline="0" dirty="0" smtClean="0"/>
              <a:t>distributed system of web services</a:t>
            </a:r>
            <a:r>
              <a:rPr lang="en-US" sz="1600" baseline="0" dirty="0" smtClean="0"/>
              <a:t> is </a:t>
            </a:r>
            <a:r>
              <a:rPr lang="en-US" sz="1600" b="1" baseline="0" dirty="0" smtClean="0"/>
              <a:t>still</a:t>
            </a:r>
            <a:r>
              <a:rPr lang="en-US" sz="1600" baseline="0" dirty="0" smtClean="0"/>
              <a:t> the </a:t>
            </a:r>
            <a:r>
              <a:rPr lang="en-US" sz="1600" b="1" baseline="0" dirty="0" smtClean="0"/>
              <a:t>best plan.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/>
              <a:t>But it </a:t>
            </a:r>
            <a:r>
              <a:rPr lang="en-US" sz="1600" baseline="0" dirty="0" smtClean="0"/>
              <a:t>only works to the extent that </a:t>
            </a:r>
            <a:r>
              <a:rPr lang="en-US" sz="1600" b="1" baseline="0" dirty="0" smtClean="0"/>
              <a:t>each group (each stovepipe)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aseline="0" dirty="0" smtClean="0"/>
              <a:t>  does its part. </a:t>
            </a:r>
            <a:endParaRPr lang="en-US" sz="1600" dirty="0" smtClean="0"/>
          </a:p>
          <a:p>
            <a:endParaRPr lang="en-US" sz="1600" baseline="0" dirty="0" smtClean="0"/>
          </a:p>
          <a:p>
            <a:r>
              <a:rPr lang="en-US" sz="1600" baseline="0" dirty="0" smtClean="0"/>
              <a:t>* </a:t>
            </a:r>
            <a:r>
              <a:rPr lang="en-US" sz="1600" b="1" baseline="0" dirty="0" smtClean="0"/>
              <a:t>I</a:t>
            </a:r>
            <a:r>
              <a:rPr lang="en-US" sz="1600" baseline="0" dirty="0" smtClean="0"/>
              <a:t> say: </a:t>
            </a:r>
            <a:r>
              <a:rPr lang="en-US" sz="1600" b="1" baseline="0" dirty="0" smtClean="0"/>
              <a:t>life</a:t>
            </a:r>
            <a:r>
              <a:rPr lang="en-US" sz="1600" baseline="0" dirty="0" smtClean="0"/>
              <a:t> is short, </a:t>
            </a:r>
            <a:r>
              <a:rPr lang="en-US" sz="1600" b="1" baseline="0" dirty="0" smtClean="0"/>
              <a:t>time</a:t>
            </a:r>
            <a:r>
              <a:rPr lang="en-US" sz="1600" baseline="0" dirty="0" smtClean="0"/>
              <a:t> is of the essence, </a:t>
            </a:r>
            <a:r>
              <a:rPr lang="en-US" sz="1600" b="1" baseline="0" dirty="0" smtClean="0"/>
              <a:t>Just Do It.</a:t>
            </a:r>
          </a:p>
          <a:p>
            <a:r>
              <a:rPr lang="en-US" sz="1600" baseline="0" dirty="0" smtClean="0"/>
              <a:t>  We could have </a:t>
            </a:r>
            <a:r>
              <a:rPr lang="en-US" sz="1600" b="1" baseline="0" dirty="0" smtClean="0"/>
              <a:t>all</a:t>
            </a:r>
            <a:r>
              <a:rPr lang="en-US" sz="1600" baseline="0" dirty="0" smtClean="0"/>
              <a:t> of NOAA's data accessible by web services </a:t>
            </a:r>
          </a:p>
          <a:p>
            <a:r>
              <a:rPr lang="en-US" sz="1600" baseline="0" dirty="0" smtClean="0"/>
              <a:t>  </a:t>
            </a:r>
            <a:r>
              <a:rPr lang="en-US" sz="1600" b="1" baseline="0" dirty="0" smtClean="0"/>
              <a:t>next year!</a:t>
            </a:r>
          </a:p>
          <a:p>
            <a:r>
              <a:rPr lang="en-US" sz="1600" b="0" baseline="0" dirty="0" smtClean="0"/>
              <a:t>* I could be </a:t>
            </a:r>
            <a:r>
              <a:rPr lang="en-US" sz="1600" b="1" baseline="0" dirty="0" smtClean="0"/>
              <a:t>happy</a:t>
            </a:r>
            <a:r>
              <a:rPr lang="en-US" sz="1600" b="0" baseline="0" dirty="0" smtClean="0"/>
              <a:t> again </a:t>
            </a:r>
            <a:r>
              <a:rPr lang="en-US" sz="1600" b="1" baseline="0" dirty="0" smtClean="0"/>
              <a:t>next year</a:t>
            </a:r>
            <a:r>
              <a:rPr lang="en-US" sz="1600" b="0" baseline="0" dirty="0" smtClean="0"/>
              <a:t>. That would be </a:t>
            </a:r>
            <a:r>
              <a:rPr lang="en-US" sz="1600" b="1" baseline="0" dirty="0" smtClean="0"/>
              <a:t>great!</a:t>
            </a:r>
            <a:br>
              <a:rPr lang="en-US" sz="1600" b="1" baseline="0" dirty="0" smtClean="0"/>
            </a:br>
            <a:endParaRPr lang="en-US" sz="1600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01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--- Short version: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My </a:t>
            </a:r>
            <a:r>
              <a:rPr lang="en-US" sz="1600" dirty="0" smtClean="0"/>
              <a:t>main </a:t>
            </a:r>
            <a:r>
              <a:rPr lang="en-US" sz="1600" dirty="0" smtClean="0"/>
              <a:t>point </a:t>
            </a:r>
            <a:r>
              <a:rPr lang="en-US" sz="1600" dirty="0" smtClean="0"/>
              <a:t>about the </a:t>
            </a:r>
            <a:r>
              <a:rPr lang="en-US" sz="1600" b="1" dirty="0" smtClean="0"/>
              <a:t>Big Data Project</a:t>
            </a:r>
            <a:r>
              <a:rPr lang="en-US" sz="1600" dirty="0" smtClean="0"/>
              <a:t> </a:t>
            </a:r>
            <a:r>
              <a:rPr lang="en-US" sz="1600" dirty="0" smtClean="0"/>
              <a:t>is: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I'm happy that the companies will host the data.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  I hope they can profit from this.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  Good</a:t>
            </a:r>
            <a:r>
              <a:rPr lang="en-US" sz="1600" baseline="0" dirty="0" smtClean="0"/>
              <a:t> for them.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/>
              <a:t>But</a:t>
            </a:r>
            <a:r>
              <a:rPr lang="en-US" sz="1600" dirty="0" smtClean="0"/>
              <a:t>, for us,</a:t>
            </a:r>
            <a:r>
              <a:rPr lang="en-US" sz="1600" baseline="0" dirty="0" smtClean="0"/>
              <a:t> </a:t>
            </a:r>
            <a:r>
              <a:rPr lang="en-US" sz="1600" b="1" dirty="0" smtClean="0"/>
              <a:t>don't</a:t>
            </a:r>
            <a:r>
              <a:rPr lang="en-US" sz="1600" dirty="0" smtClean="0"/>
              <a:t> </a:t>
            </a:r>
            <a:r>
              <a:rPr lang="en-US" sz="1600" dirty="0" smtClean="0"/>
              <a:t>let the Big</a:t>
            </a:r>
            <a:r>
              <a:rPr lang="en-US" sz="1600" baseline="0" dirty="0" smtClean="0"/>
              <a:t> Data Project</a:t>
            </a:r>
            <a:r>
              <a:rPr lang="en-US" sz="1600" dirty="0" smtClean="0"/>
              <a:t> be an </a:t>
            </a:r>
            <a:r>
              <a:rPr lang="en-US" sz="1600" b="1" dirty="0" smtClean="0"/>
              <a:t>excuse </a:t>
            </a:r>
            <a:r>
              <a:rPr lang="en-US" sz="1600" dirty="0" smtClean="0"/>
              <a:t>for</a:t>
            </a:r>
            <a:r>
              <a:rPr lang="en-US" sz="1600" baseline="0" dirty="0" smtClean="0"/>
              <a:t> us to </a:t>
            </a:r>
            <a:r>
              <a:rPr lang="en-US" sz="1600" b="1" dirty="0" smtClean="0"/>
              <a:t>not</a:t>
            </a:r>
            <a:r>
              <a:rPr lang="en-US" sz="1600" dirty="0" smtClean="0"/>
              <a:t> </a:t>
            </a:r>
            <a:r>
              <a:rPr lang="en-US" sz="1600" b="0" dirty="0" smtClean="0"/>
              <a:t>do our job.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 smtClean="0"/>
              <a:t>Our job is to make </a:t>
            </a:r>
            <a:r>
              <a:rPr lang="en-US" sz="1600" b="1" dirty="0" smtClean="0"/>
              <a:t>great</a:t>
            </a:r>
            <a:r>
              <a:rPr lang="en-US" sz="1600" b="0" dirty="0" smtClean="0"/>
              <a:t> data services that make </a:t>
            </a:r>
            <a:r>
              <a:rPr lang="en-US" sz="1600" b="1" baseline="0" dirty="0" smtClean="0"/>
              <a:t>all NOAA data</a:t>
            </a:r>
            <a:r>
              <a:rPr lang="en-US" sz="1600" b="0" baseline="0" dirty="0" smtClean="0"/>
              <a:t> </a:t>
            </a:r>
            <a:br>
              <a:rPr lang="en-US" sz="1600" b="0" baseline="0" dirty="0" smtClean="0"/>
            </a:br>
            <a:r>
              <a:rPr lang="en-US" sz="1600" b="1" baseline="0" dirty="0" smtClean="0"/>
              <a:t>freely</a:t>
            </a:r>
            <a:r>
              <a:rPr lang="en-US" sz="1600" b="0" baseline="0" dirty="0" smtClean="0"/>
              <a:t> and </a:t>
            </a:r>
            <a:r>
              <a:rPr lang="en-US" sz="1600" b="1" baseline="0" dirty="0" smtClean="0"/>
              <a:t>equally</a:t>
            </a:r>
            <a:r>
              <a:rPr lang="en-US" sz="1600" b="0" baseline="0" dirty="0" smtClean="0"/>
              <a:t> accessible to </a:t>
            </a:r>
            <a:r>
              <a:rPr lang="en-US" sz="1600" b="1" baseline="0" dirty="0" smtClean="0"/>
              <a:t>everyone.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baseline="0" dirty="0" smtClean="0"/>
              <a:t>If we do that,</a:t>
            </a:r>
            <a:r>
              <a:rPr lang="en-US" sz="1600" b="1" baseline="0" dirty="0" smtClean="0"/>
              <a:t> everyone,</a:t>
            </a:r>
            <a:r>
              <a:rPr lang="en-US" sz="1600" b="0" baseline="0" dirty="0" smtClean="0"/>
              <a:t> not just 5 huge companies, will be able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baseline="0" dirty="0" smtClean="0"/>
              <a:t>to access the data and </a:t>
            </a:r>
            <a:r>
              <a:rPr lang="en-US" sz="1600" b="1" baseline="0" dirty="0" smtClean="0"/>
              <a:t>do what they want</a:t>
            </a:r>
            <a:r>
              <a:rPr lang="en-US" sz="1600" b="0" baseline="0" dirty="0" smtClean="0"/>
              <a:t> with it</a:t>
            </a:r>
            <a:r>
              <a:rPr lang="en-US" sz="1600" b="0" dirty="0" smtClean="0"/>
              <a:t>. </a:t>
            </a:r>
          </a:p>
          <a:p>
            <a:endParaRPr lang="en-US" sz="1600" b="0" dirty="0" smtClean="0"/>
          </a:p>
          <a:p>
            <a:r>
              <a:rPr lang="en-US" sz="1600" b="0" dirty="0" smtClean="0"/>
              <a:t>---- Long version:</a:t>
            </a:r>
          </a:p>
          <a:p>
            <a:endParaRPr lang="en-US" sz="1600" dirty="0" smtClean="0"/>
          </a:p>
          <a:p>
            <a:r>
              <a:rPr lang="en-US" sz="1600" dirty="0" smtClean="0"/>
              <a:t>* Hey. If private companies can find new, profitable uses for NOAA</a:t>
            </a:r>
            <a:r>
              <a:rPr lang="en-US" sz="1600" baseline="0" dirty="0" smtClean="0"/>
              <a:t> data, that's great!</a:t>
            </a:r>
          </a:p>
          <a:p>
            <a:r>
              <a:rPr lang="en-US" sz="1600" dirty="0" smtClean="0"/>
              <a:t>* But:</a:t>
            </a:r>
          </a:p>
          <a:p>
            <a:r>
              <a:rPr lang="en-US" sz="1600" dirty="0" smtClean="0"/>
              <a:t>The</a:t>
            </a:r>
            <a:r>
              <a:rPr lang="en-US" sz="1600" baseline="0" dirty="0" smtClean="0"/>
              <a:t> US government shouldn't be favoring any one or any group,</a:t>
            </a:r>
          </a:p>
          <a:p>
            <a:r>
              <a:rPr lang="en-US" sz="1600" baseline="0" dirty="0" smtClean="0"/>
              <a:t>let alone a few, officially blessed, </a:t>
            </a:r>
            <a:r>
              <a:rPr lang="en-US" sz="1600" b="1" baseline="0" dirty="0" smtClean="0"/>
              <a:t>huge</a:t>
            </a:r>
            <a:r>
              <a:rPr lang="en-US" sz="1600" baseline="0" dirty="0" smtClean="0"/>
              <a:t> companies.</a:t>
            </a:r>
          </a:p>
          <a:p>
            <a:r>
              <a:rPr lang="en-US" sz="1600" baseline="0" dirty="0" smtClean="0"/>
              <a:t>US government employees shouldn't be </a:t>
            </a:r>
            <a:r>
              <a:rPr lang="en-US" sz="1600" b="1" baseline="0" dirty="0" smtClean="0"/>
              <a:t>doing work</a:t>
            </a:r>
            <a:r>
              <a:rPr lang="en-US" sz="1600" baseline="0" dirty="0" smtClean="0"/>
              <a:t> </a:t>
            </a:r>
          </a:p>
          <a:p>
            <a:r>
              <a:rPr lang="en-US" sz="1600" baseline="0" dirty="0" smtClean="0"/>
              <a:t>specifically for these few huge companies.</a:t>
            </a:r>
          </a:p>
          <a:p>
            <a:r>
              <a:rPr lang="en-US" sz="1600" b="1" baseline="0" dirty="0" smtClean="0"/>
              <a:t>I</a:t>
            </a:r>
            <a:r>
              <a:rPr lang="en-US" sz="1600" baseline="0" dirty="0" smtClean="0"/>
              <a:t> did a month's work to add support for Amazon Web Services.</a:t>
            </a:r>
          </a:p>
          <a:p>
            <a:r>
              <a:rPr lang="en-US" sz="1600" baseline="0" dirty="0" smtClean="0"/>
              <a:t>I know other people have done much more. </a:t>
            </a:r>
          </a:p>
          <a:p>
            <a:r>
              <a:rPr lang="en-US" sz="1600" baseline="0" dirty="0" smtClean="0"/>
              <a:t>Is that right?</a:t>
            </a:r>
          </a:p>
          <a:p>
            <a:endParaRPr lang="en-US" sz="16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* There </a:t>
            </a:r>
            <a:r>
              <a:rPr lang="en-US" sz="1600" dirty="0" smtClean="0"/>
              <a:t>is a very real danger that people will use the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Big</a:t>
            </a:r>
            <a:r>
              <a:rPr lang="en-US" sz="1600" baseline="0" dirty="0" smtClean="0"/>
              <a:t> </a:t>
            </a:r>
            <a:r>
              <a:rPr lang="en-US" sz="1600" baseline="0" dirty="0" smtClean="0"/>
              <a:t>Data Project</a:t>
            </a:r>
            <a:r>
              <a:rPr lang="en-US" sz="1600" dirty="0" smtClean="0"/>
              <a:t> </a:t>
            </a:r>
            <a:r>
              <a:rPr lang="en-US" sz="1600" dirty="0" smtClean="0"/>
              <a:t>as </a:t>
            </a:r>
            <a:r>
              <a:rPr lang="en-US" sz="1600" dirty="0" smtClean="0"/>
              <a:t>an excuse not to </a:t>
            </a:r>
            <a:r>
              <a:rPr lang="en-US" sz="1600" b="1" dirty="0" smtClean="0"/>
              <a:t>do their job</a:t>
            </a:r>
            <a:r>
              <a:rPr lang="en-US" sz="1600" dirty="0" smtClean="0"/>
              <a:t>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to </a:t>
            </a:r>
            <a:r>
              <a:rPr lang="en-US" sz="1600" dirty="0" smtClean="0"/>
              <a:t>offer </a:t>
            </a:r>
            <a:r>
              <a:rPr lang="en-US" sz="1600" b="1" dirty="0" smtClean="0"/>
              <a:t>great </a:t>
            </a:r>
            <a:r>
              <a:rPr lang="en-US" sz="1600" b="1" dirty="0" smtClean="0"/>
              <a:t>data services via NOAA servers.</a:t>
            </a:r>
            <a:r>
              <a:rPr lang="en-US" sz="1600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I've already heard this from</a:t>
            </a:r>
            <a:r>
              <a:rPr lang="en-US" sz="1600" baseline="0" dirty="0" smtClean="0"/>
              <a:t> high up people.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* Our </a:t>
            </a:r>
            <a:r>
              <a:rPr lang="en-US" sz="1600" b="1" dirty="0" smtClean="0"/>
              <a:t>duty</a:t>
            </a:r>
            <a:r>
              <a:rPr lang="en-US" sz="1600" dirty="0" smtClean="0"/>
              <a:t> is to make the NOAA data distribution system great </a:t>
            </a:r>
          </a:p>
          <a:p>
            <a:r>
              <a:rPr lang="en-US" sz="1600" dirty="0" smtClean="0"/>
              <a:t>and make the data equally accessible</a:t>
            </a:r>
            <a:r>
              <a:rPr lang="en-US" sz="1600" baseline="0" dirty="0" smtClean="0"/>
              <a:t> to everyone.</a:t>
            </a:r>
            <a:endParaRPr lang="en-US" sz="1600" dirty="0" smtClean="0"/>
          </a:p>
          <a:p>
            <a:r>
              <a:rPr lang="en-US" sz="1600" dirty="0" smtClean="0"/>
              <a:t>If we do that, </a:t>
            </a:r>
            <a:r>
              <a:rPr lang="en-US" sz="1600" b="1" dirty="0" smtClean="0"/>
              <a:t>any</a:t>
            </a:r>
            <a:r>
              <a:rPr lang="en-US" sz="1600" dirty="0" smtClean="0"/>
              <a:t> individual,</a:t>
            </a:r>
            <a:r>
              <a:rPr lang="en-US" sz="1600" baseline="0" dirty="0" smtClean="0"/>
              <a:t> </a:t>
            </a:r>
            <a:r>
              <a:rPr lang="en-US" sz="1600" b="1" baseline="0" dirty="0" smtClean="0"/>
              <a:t>any</a:t>
            </a:r>
            <a:r>
              <a:rPr lang="en-US" sz="1600" baseline="0" dirty="0" smtClean="0"/>
              <a:t> group, and </a:t>
            </a:r>
          </a:p>
          <a:p>
            <a:r>
              <a:rPr lang="en-US" sz="1600" b="1" baseline="0" dirty="0" smtClean="0"/>
              <a:t>any</a:t>
            </a:r>
            <a:r>
              <a:rPr lang="en-US" sz="1600" baseline="0" dirty="0" smtClean="0"/>
              <a:t> </a:t>
            </a:r>
            <a:r>
              <a:rPr lang="en-US" sz="1600" dirty="0" smtClean="0"/>
              <a:t>company (not just the blessed five Big Data Project partners) </a:t>
            </a:r>
          </a:p>
          <a:p>
            <a:r>
              <a:rPr lang="en-US" sz="1600" dirty="0" smtClean="0"/>
              <a:t>will be able to get the data and do anything they want with it.</a:t>
            </a:r>
          </a:p>
          <a:p>
            <a:r>
              <a:rPr lang="en-US" sz="1600" dirty="0" smtClean="0"/>
              <a:t>And if the Big Data Project partners can then make money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off </a:t>
            </a:r>
            <a:r>
              <a:rPr lang="en-US" sz="1600" dirty="0" smtClean="0"/>
              <a:t>of the data</a:t>
            </a:r>
            <a:r>
              <a:rPr lang="en-US" sz="1600" dirty="0" smtClean="0"/>
              <a:t>,  </a:t>
            </a:r>
            <a:r>
              <a:rPr lang="en-US" sz="1600" dirty="0" smtClean="0"/>
              <a:t>good for them.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* Every</a:t>
            </a:r>
            <a:r>
              <a:rPr lang="en-US" sz="1600" dirty="0" smtClean="0"/>
              <a:t> taxpaying</a:t>
            </a:r>
            <a:r>
              <a:rPr lang="en-US" sz="1600" baseline="0" dirty="0" smtClean="0"/>
              <a:t> US citizen and taxpaying company paid for that data. </a:t>
            </a:r>
          </a:p>
          <a:p>
            <a:r>
              <a:rPr lang="en-US" sz="1600" baseline="0" dirty="0" smtClean="0"/>
              <a:t>They </a:t>
            </a:r>
            <a:r>
              <a:rPr lang="en-US" sz="1600" b="1" baseline="0" dirty="0" smtClean="0"/>
              <a:t>all</a:t>
            </a:r>
            <a:r>
              <a:rPr lang="en-US" sz="1600" baseline="0" dirty="0" smtClean="0"/>
              <a:t> deserve free and equal access to it.</a:t>
            </a:r>
          </a:p>
          <a:p>
            <a:r>
              <a:rPr lang="en-US" sz="1600" baseline="0" dirty="0" smtClean="0"/>
              <a:t>When the Soviet Union broke up, the government gave government assets </a:t>
            </a:r>
          </a:p>
          <a:p>
            <a:r>
              <a:rPr lang="en-US" sz="1600" baseline="0" dirty="0" smtClean="0"/>
              <a:t>  to a few </a:t>
            </a:r>
            <a:r>
              <a:rPr lang="en-US" sz="1600" b="1" baseline="0" dirty="0" smtClean="0"/>
              <a:t>well-connected</a:t>
            </a:r>
            <a:r>
              <a:rPr lang="en-US" sz="1600" baseline="0" dirty="0" smtClean="0"/>
              <a:t> people, who were then the </a:t>
            </a:r>
            <a:r>
              <a:rPr lang="en-US" sz="1600" b="1" baseline="0" dirty="0" smtClean="0"/>
              <a:t>oligarchs</a:t>
            </a:r>
            <a:r>
              <a:rPr lang="en-US" sz="1600" baseline="0" dirty="0" smtClean="0"/>
              <a:t>.</a:t>
            </a:r>
          </a:p>
          <a:p>
            <a:r>
              <a:rPr lang="en-US" sz="1600" baseline="0" dirty="0" smtClean="0"/>
              <a:t>This was widely criticized in Russia and the West.</a:t>
            </a:r>
          </a:p>
          <a:p>
            <a:r>
              <a:rPr lang="en-US" sz="1600" dirty="0" smtClean="0"/>
              <a:t>I'm having a hard time seeing how The</a:t>
            </a:r>
            <a:r>
              <a:rPr lang="en-US" sz="1600" baseline="0" dirty="0" smtClean="0"/>
              <a:t> Big Data Project is different.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01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My </a:t>
            </a:r>
            <a:r>
              <a:rPr lang="en-US" sz="1600" b="1" dirty="0" smtClean="0"/>
              <a:t>main</a:t>
            </a:r>
            <a:r>
              <a:rPr lang="en-US" sz="1600" dirty="0" smtClean="0"/>
              <a:t> point is about the </a:t>
            </a:r>
            <a:r>
              <a:rPr lang="en-US" sz="1600" b="1" dirty="0" smtClean="0"/>
              <a:t>cloud</a:t>
            </a:r>
            <a:r>
              <a:rPr lang="en-US" sz="1600" baseline="0" dirty="0" smtClean="0"/>
              <a:t> is:</a:t>
            </a:r>
          </a:p>
          <a:p>
            <a:r>
              <a:rPr lang="en-US" sz="1600" baseline="0" dirty="0" smtClean="0"/>
              <a:t>The cloud offers a </a:t>
            </a:r>
            <a:r>
              <a:rPr lang="en-US" sz="1600" b="1" baseline="0" dirty="0" smtClean="0"/>
              <a:t>transformative</a:t>
            </a:r>
            <a:r>
              <a:rPr lang="en-US" sz="1600" baseline="0" dirty="0" smtClean="0"/>
              <a:t> solution to many use cases,</a:t>
            </a:r>
          </a:p>
          <a:p>
            <a:r>
              <a:rPr lang="en-US" sz="1600" baseline="0" dirty="0" smtClean="0"/>
              <a:t>notably compute-intensive tasks with </a:t>
            </a:r>
            <a:r>
              <a:rPr lang="en-US" sz="1600" b="1" baseline="0" dirty="0" smtClean="0"/>
              <a:t>huge</a:t>
            </a:r>
            <a:r>
              <a:rPr lang="en-US" sz="1600" baseline="0" dirty="0" smtClean="0"/>
              <a:t> datasets. </a:t>
            </a:r>
            <a:r>
              <a:rPr lang="en-US" sz="1600" b="1" baseline="0" dirty="0" smtClean="0"/>
              <a:t>Great.</a:t>
            </a:r>
          </a:p>
          <a:p>
            <a:r>
              <a:rPr lang="en-US" sz="1600" b="1" baseline="0" dirty="0" smtClean="0"/>
              <a:t>But, </a:t>
            </a:r>
            <a:r>
              <a:rPr lang="en-US" sz="1600" dirty="0" smtClean="0"/>
              <a:t>the </a:t>
            </a:r>
            <a:r>
              <a:rPr lang="en-US" sz="1600" dirty="0" smtClean="0"/>
              <a:t>cloud </a:t>
            </a:r>
            <a:r>
              <a:rPr lang="en-US" sz="1600" b="1" dirty="0" smtClean="0"/>
              <a:t>isn't</a:t>
            </a:r>
            <a:r>
              <a:rPr lang="en-US" sz="1600" dirty="0" smtClean="0"/>
              <a:t> the best system for all use cases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and </a:t>
            </a:r>
            <a:r>
              <a:rPr lang="en-US" sz="1600" b="1" dirty="0" smtClean="0"/>
              <a:t>isn't</a:t>
            </a:r>
            <a:r>
              <a:rPr lang="en-US" sz="1600" dirty="0" smtClean="0"/>
              <a:t> </a:t>
            </a:r>
            <a:r>
              <a:rPr lang="en-US" sz="1600" dirty="0" smtClean="0"/>
              <a:t>inevitable for all</a:t>
            </a:r>
            <a:r>
              <a:rPr lang="en-US" sz="1600" baseline="0" dirty="0" smtClean="0"/>
              <a:t> of our data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r>
              <a:rPr lang="en-US" sz="1600" b="1" dirty="0" smtClean="0"/>
              <a:t>Beware</a:t>
            </a:r>
            <a:r>
              <a:rPr lang="en-US" sz="1600" dirty="0" smtClean="0"/>
              <a:t> of </a:t>
            </a:r>
            <a:r>
              <a:rPr lang="en-US" sz="1600" b="1" dirty="0" smtClean="0"/>
              <a:t>data storage costs</a:t>
            </a:r>
            <a:r>
              <a:rPr lang="en-US" sz="1600" dirty="0" smtClean="0"/>
              <a:t> and </a:t>
            </a:r>
          </a:p>
          <a:p>
            <a:r>
              <a:rPr lang="en-US" sz="1600" dirty="0" smtClean="0"/>
              <a:t>  of </a:t>
            </a:r>
            <a:r>
              <a:rPr lang="en-US" sz="1600" dirty="0" smtClean="0"/>
              <a:t>the</a:t>
            </a:r>
            <a:r>
              <a:rPr lang="en-US" sz="1600" baseline="0" dirty="0" smtClean="0"/>
              <a:t> </a:t>
            </a:r>
            <a:r>
              <a:rPr lang="en-US" sz="1600" b="1" baseline="0" dirty="0" smtClean="0"/>
              <a:t>added effort</a:t>
            </a:r>
            <a:r>
              <a:rPr lang="en-US" sz="1600" baseline="0" dirty="0" smtClean="0"/>
              <a:t> of </a:t>
            </a:r>
            <a:r>
              <a:rPr lang="en-US" sz="1600" b="1" baseline="0" dirty="0" smtClean="0"/>
              <a:t>accessing</a:t>
            </a:r>
            <a:r>
              <a:rPr lang="en-US" sz="1600" baseline="0" dirty="0" smtClean="0"/>
              <a:t> data stored on systems like </a:t>
            </a:r>
            <a:r>
              <a:rPr lang="en-US" sz="1600" b="1" baseline="0" dirty="0" smtClean="0"/>
              <a:t>S3</a:t>
            </a:r>
            <a:r>
              <a:rPr lang="en-US" sz="1600" baseline="0" dirty="0" smtClean="0"/>
              <a:t>.</a:t>
            </a:r>
          </a:p>
          <a:p>
            <a:r>
              <a:rPr lang="en-US" sz="1600" baseline="0" dirty="0" smtClean="0"/>
              <a:t>And I fear NCEI is going to go straight from tape to cloud</a:t>
            </a:r>
          </a:p>
          <a:p>
            <a:r>
              <a:rPr lang="en-US" sz="1600" baseline="0" dirty="0" smtClean="0"/>
              <a:t>  and largely skip data services. We'll see.</a:t>
            </a:r>
          </a:p>
          <a:p>
            <a:endParaRPr lang="en-US" sz="1600" dirty="0" smtClean="0"/>
          </a:p>
          <a:p>
            <a:r>
              <a:rPr lang="en-US" sz="1600" dirty="0" smtClean="0"/>
              <a:t>--- Long version</a:t>
            </a:r>
          </a:p>
          <a:p>
            <a:r>
              <a:rPr lang="en-US" sz="1600" dirty="0" smtClean="0"/>
              <a:t>* Having</a:t>
            </a:r>
            <a:r>
              <a:rPr lang="en-US" sz="1600" baseline="0" dirty="0" smtClean="0"/>
              <a:t> </a:t>
            </a:r>
            <a:r>
              <a:rPr lang="en-US" sz="1600" baseline="0" dirty="0" smtClean="0"/>
              <a:t>the data in the cloud is </a:t>
            </a:r>
            <a:r>
              <a:rPr lang="en-US" sz="1600" b="1" baseline="0" dirty="0" smtClean="0"/>
              <a:t>great</a:t>
            </a:r>
            <a:r>
              <a:rPr lang="en-US" sz="1600" baseline="0" dirty="0" smtClean="0"/>
              <a:t> and </a:t>
            </a:r>
            <a:r>
              <a:rPr lang="en-US" sz="1600" b="1" baseline="0" dirty="0" smtClean="0"/>
              <a:t>fundamentally better</a:t>
            </a:r>
            <a:r>
              <a:rPr lang="en-US" sz="1600" baseline="0" dirty="0" smtClean="0"/>
              <a:t> </a:t>
            </a:r>
            <a:r>
              <a:rPr lang="en-US" sz="1600" baseline="0" dirty="0" smtClean="0"/>
              <a:t/>
            </a:r>
            <a:br>
              <a:rPr lang="en-US" sz="1600" baseline="0" dirty="0" smtClean="0"/>
            </a:br>
            <a:r>
              <a:rPr lang="en-US" sz="1600" baseline="0" dirty="0" smtClean="0"/>
              <a:t>  for </a:t>
            </a:r>
            <a:r>
              <a:rPr lang="en-US" sz="1600" baseline="0" dirty="0" smtClean="0"/>
              <a:t>some tasks, </a:t>
            </a:r>
            <a:r>
              <a:rPr lang="en-US" sz="1600" baseline="0" dirty="0" smtClean="0"/>
              <a:t>like </a:t>
            </a:r>
            <a:r>
              <a:rPr lang="en-US" sz="1600" baseline="0" dirty="0" smtClean="0"/>
              <a:t>processing or reprocessing entire datasets.</a:t>
            </a:r>
          </a:p>
          <a:p>
            <a:endParaRPr lang="en-US" sz="1600" baseline="0" dirty="0" smtClean="0"/>
          </a:p>
          <a:p>
            <a:r>
              <a:rPr lang="en-US" sz="1600" baseline="0" dirty="0" smtClean="0"/>
              <a:t>* So far, it's not so good for other things like basic data access: </a:t>
            </a:r>
          </a:p>
          <a:p>
            <a:r>
              <a:rPr lang="en-US" sz="1600" baseline="0" dirty="0" smtClean="0"/>
              <a:t>S3 for example is okay if you want a whole granule, </a:t>
            </a:r>
          </a:p>
          <a:p>
            <a:r>
              <a:rPr lang="en-US" sz="1600" baseline="0" dirty="0" smtClean="0"/>
              <a:t>  but troublesome if you want a subset of a granule.</a:t>
            </a:r>
          </a:p>
          <a:p>
            <a:r>
              <a:rPr lang="en-US" sz="1600" baseline="0" dirty="0" smtClean="0"/>
              <a:t>The tools we use, notably the </a:t>
            </a:r>
            <a:r>
              <a:rPr lang="en-US" sz="1600" baseline="0" dirty="0" err="1" smtClean="0"/>
              <a:t>netcdf</a:t>
            </a:r>
            <a:r>
              <a:rPr lang="en-US" sz="1600" baseline="0" dirty="0" smtClean="0"/>
              <a:t> libraries, </a:t>
            </a:r>
            <a:r>
              <a:rPr lang="en-US" sz="1600" baseline="0" dirty="0" smtClean="0"/>
              <a:t/>
            </a:r>
            <a:br>
              <a:rPr lang="en-US" sz="1600" baseline="0" dirty="0" smtClean="0"/>
            </a:br>
            <a:r>
              <a:rPr lang="en-US" sz="1600" baseline="0" dirty="0" smtClean="0"/>
              <a:t>  work </a:t>
            </a:r>
            <a:r>
              <a:rPr lang="en-US" sz="1600" baseline="0" dirty="0" smtClean="0"/>
              <a:t>with </a:t>
            </a:r>
            <a:r>
              <a:rPr lang="en-US" sz="1600" b="1" baseline="0" dirty="0" smtClean="0"/>
              <a:t>files in directories</a:t>
            </a:r>
            <a:r>
              <a:rPr lang="en-US" sz="1600" baseline="0" dirty="0" smtClean="0"/>
              <a:t>, </a:t>
            </a:r>
            <a:r>
              <a:rPr lang="en-US" sz="1600" baseline="0" dirty="0" smtClean="0"/>
              <a:t> not </a:t>
            </a:r>
            <a:r>
              <a:rPr lang="en-US" sz="1600" baseline="0" dirty="0" smtClean="0"/>
              <a:t>buckets, </a:t>
            </a:r>
          </a:p>
          <a:p>
            <a:r>
              <a:rPr lang="en-US" sz="1600" baseline="0" dirty="0" smtClean="0"/>
              <a:t>  and the nature of S3 makes it hard to get around that.</a:t>
            </a:r>
          </a:p>
          <a:p>
            <a:endParaRPr lang="en-US" sz="1600" dirty="0" smtClean="0"/>
          </a:p>
          <a:p>
            <a:pPr marL="0" indent="0">
              <a:buFont typeface="Arial" charset="0"/>
              <a:buNone/>
            </a:pPr>
            <a:r>
              <a:rPr lang="en-US" sz="1600" dirty="0" smtClean="0"/>
              <a:t>* Is the move to the cloud </a:t>
            </a:r>
            <a:r>
              <a:rPr lang="en-US" sz="1600" b="1" dirty="0" smtClean="0"/>
              <a:t>inevitable</a:t>
            </a:r>
            <a:r>
              <a:rPr lang="en-US" sz="1600" dirty="0" smtClean="0"/>
              <a:t>? </a:t>
            </a:r>
            <a:br>
              <a:rPr lang="en-US" sz="1600" dirty="0" smtClean="0"/>
            </a:br>
            <a:r>
              <a:rPr lang="en-US" sz="1600" dirty="0" smtClean="0"/>
              <a:t>  Maybe</a:t>
            </a:r>
            <a:r>
              <a:rPr lang="en-US" sz="1600" baseline="0" dirty="0" smtClean="0"/>
              <a:t> this is Group Think. </a:t>
            </a:r>
            <a:br>
              <a:rPr lang="en-US" sz="1600" baseline="0" dirty="0" smtClean="0"/>
            </a:br>
            <a:r>
              <a:rPr lang="en-US" sz="1600" baseline="0" dirty="0" smtClean="0"/>
              <a:t>  As in, [questioningly] Everyone is saying it's inevitable </a:t>
            </a:r>
            <a:r>
              <a:rPr lang="en-US" sz="1600" baseline="0" dirty="0" smtClean="0"/>
              <a:t/>
            </a:r>
            <a:br>
              <a:rPr lang="en-US" sz="1600" baseline="0" dirty="0" smtClean="0"/>
            </a:br>
            <a:r>
              <a:rPr lang="en-US" sz="1600" baseline="0" dirty="0" smtClean="0"/>
              <a:t>    so </a:t>
            </a:r>
            <a:r>
              <a:rPr lang="en-US" sz="1600" baseline="0" dirty="0" smtClean="0"/>
              <a:t>it must be inevitable.</a:t>
            </a:r>
            <a:br>
              <a:rPr lang="en-US" sz="1600" baseline="0" dirty="0" smtClean="0"/>
            </a:br>
            <a:r>
              <a:rPr lang="en-US" sz="1600" baseline="0" dirty="0" smtClean="0"/>
              <a:t>  I think it's only "inevitable" if we m</a:t>
            </a:r>
            <a:r>
              <a:rPr lang="en-US" sz="1600" dirty="0" smtClean="0"/>
              <a:t>ake</a:t>
            </a:r>
            <a:r>
              <a:rPr lang="en-US" sz="1600" baseline="0" dirty="0" smtClean="0"/>
              <a:t> it so.</a:t>
            </a:r>
            <a:br>
              <a:rPr lang="en-US" sz="1600" baseline="0" dirty="0" smtClean="0"/>
            </a:br>
            <a:r>
              <a:rPr lang="en-US" sz="1600" baseline="0" dirty="0" smtClean="0"/>
              <a:t>  I think it's worth thinking about whether it's a good idea.</a:t>
            </a:r>
            <a:br>
              <a:rPr lang="en-US" sz="1600" baseline="0" dirty="0" smtClean="0"/>
            </a:br>
            <a:r>
              <a:rPr lang="en-US" sz="1600" baseline="0" dirty="0" smtClean="0"/>
              <a:t>  Or trying to figure out which things it's good for </a:t>
            </a:r>
            <a:r>
              <a:rPr lang="en-US" sz="1600" baseline="0" dirty="0" smtClean="0"/>
              <a:t/>
            </a:r>
            <a:br>
              <a:rPr lang="en-US" sz="1600" baseline="0" dirty="0" smtClean="0"/>
            </a:br>
            <a:r>
              <a:rPr lang="en-US" sz="1600" baseline="0" dirty="0" smtClean="0"/>
              <a:t>    and </a:t>
            </a:r>
            <a:r>
              <a:rPr lang="en-US" sz="1600" baseline="0" dirty="0" smtClean="0"/>
              <a:t>which things it isn't.</a:t>
            </a:r>
          </a:p>
          <a:p>
            <a:endParaRPr lang="en-US" sz="1600" baseline="0" dirty="0" smtClean="0"/>
          </a:p>
          <a:p>
            <a:r>
              <a:rPr lang="en-US" sz="1600" baseline="0" dirty="0" smtClean="0"/>
              <a:t>* Is it good for NOAA? Maybe. Maybe for some uses and not for others. </a:t>
            </a:r>
          </a:p>
          <a:p>
            <a:r>
              <a:rPr lang="en-US" sz="1600" baseline="0" dirty="0" smtClean="0"/>
              <a:t>   It depends on how it plays out.</a:t>
            </a:r>
          </a:p>
          <a:p>
            <a:r>
              <a:rPr lang="en-US" sz="1600" baseline="0" dirty="0" smtClean="0"/>
              <a:t>* If the work is being done by the companies </a:t>
            </a:r>
            <a:r>
              <a:rPr lang="en-US" sz="1600" baseline="0" dirty="0" smtClean="0"/>
              <a:t/>
            </a:r>
            <a:br>
              <a:rPr lang="en-US" sz="1600" baseline="0" dirty="0" smtClean="0"/>
            </a:br>
            <a:r>
              <a:rPr lang="en-US" sz="1600" baseline="0" dirty="0" smtClean="0"/>
              <a:t>  (</a:t>
            </a:r>
            <a:r>
              <a:rPr lang="en-US" sz="1600" baseline="0" dirty="0" smtClean="0"/>
              <a:t>as with the Big Data Project), well, </a:t>
            </a:r>
          </a:p>
          <a:p>
            <a:r>
              <a:rPr lang="en-US" sz="1600" baseline="0" dirty="0" smtClean="0"/>
              <a:t>  Their goal is to make a </a:t>
            </a:r>
            <a:r>
              <a:rPr lang="en-US" sz="1600" b="1" baseline="0" dirty="0" smtClean="0"/>
              <a:t>profit</a:t>
            </a:r>
            <a:r>
              <a:rPr lang="en-US" sz="1600" baseline="0" dirty="0" smtClean="0"/>
              <a:t> -- fair enough</a:t>
            </a:r>
            <a:r>
              <a:rPr lang="en-US" sz="1600" baseline="0" dirty="0" smtClean="0"/>
              <a:t>.</a:t>
            </a:r>
          </a:p>
          <a:p>
            <a:r>
              <a:rPr lang="en-US" sz="1600" baseline="0" dirty="0" smtClean="0"/>
              <a:t>  Amazon, for instance, is serving the data via S3,</a:t>
            </a:r>
          </a:p>
          <a:p>
            <a:r>
              <a:rPr lang="en-US" sz="1600" baseline="0" dirty="0" smtClean="0"/>
              <a:t>    which is great for users who want to spin up compute instances</a:t>
            </a:r>
          </a:p>
          <a:p>
            <a:r>
              <a:rPr lang="en-US" sz="1600" baseline="0" dirty="0" smtClean="0"/>
              <a:t>    and analyze an entire dataset,</a:t>
            </a:r>
            <a:br>
              <a:rPr lang="en-US" sz="1600" baseline="0" dirty="0" smtClean="0"/>
            </a:br>
            <a:r>
              <a:rPr lang="en-US" sz="1600" baseline="0" dirty="0" smtClean="0"/>
              <a:t>    but not good for other use cases, like requesting a subset.</a:t>
            </a:r>
            <a:br>
              <a:rPr lang="en-US" sz="1600" baseline="0" dirty="0" smtClean="0"/>
            </a:br>
            <a:r>
              <a:rPr lang="en-US" sz="1600" baseline="0" dirty="0" smtClean="0"/>
              <a:t>    S3 is not a web service like </a:t>
            </a:r>
            <a:r>
              <a:rPr lang="en-US" sz="1600" baseline="0" dirty="0" err="1" smtClean="0"/>
              <a:t>OPeANDAP</a:t>
            </a:r>
            <a:r>
              <a:rPr lang="en-US" sz="1600" baseline="0" dirty="0" smtClean="0"/>
              <a:t>.</a:t>
            </a:r>
            <a:endParaRPr lang="en-US" sz="1600" baseline="0" dirty="0" smtClean="0"/>
          </a:p>
          <a:p>
            <a:r>
              <a:rPr lang="en-US" sz="1600" baseline="0" dirty="0" smtClean="0"/>
              <a:t>  Our goal, our </a:t>
            </a:r>
            <a:r>
              <a:rPr lang="en-US" sz="1600" b="1" baseline="0" dirty="0" smtClean="0"/>
              <a:t>duty</a:t>
            </a:r>
            <a:r>
              <a:rPr lang="en-US" sz="1600" baseline="0" dirty="0" smtClean="0"/>
              <a:t>, is make the data available to everyone, </a:t>
            </a:r>
            <a:r>
              <a:rPr lang="en-US" sz="1600" baseline="0" dirty="0" smtClean="0"/>
              <a:t/>
            </a:r>
            <a:br>
              <a:rPr lang="en-US" sz="1600" baseline="0" dirty="0" smtClean="0"/>
            </a:br>
            <a:r>
              <a:rPr lang="en-US" sz="1600" baseline="0" dirty="0" smtClean="0"/>
              <a:t>  </a:t>
            </a:r>
            <a:r>
              <a:rPr lang="en-US" sz="1600" b="1" baseline="0" dirty="0" smtClean="0"/>
              <a:t>freely </a:t>
            </a:r>
            <a:r>
              <a:rPr lang="en-US" sz="1600" b="1" baseline="0" dirty="0" smtClean="0"/>
              <a:t>and equally</a:t>
            </a:r>
            <a:r>
              <a:rPr lang="en-US" sz="1600" baseline="0" dirty="0" smtClean="0"/>
              <a:t>.</a:t>
            </a:r>
          </a:p>
          <a:p>
            <a:r>
              <a:rPr lang="en-US" sz="1600" baseline="0" dirty="0" smtClean="0"/>
              <a:t>  These are different goals.</a:t>
            </a:r>
          </a:p>
          <a:p>
            <a:r>
              <a:rPr lang="en-US" sz="1600" baseline="0" dirty="0" smtClean="0"/>
              <a:t>* If the work is being done by us: keep an eye on the </a:t>
            </a:r>
            <a:r>
              <a:rPr lang="en-US" sz="1600" b="1" baseline="0" dirty="0" smtClean="0"/>
              <a:t>costs</a:t>
            </a:r>
            <a:r>
              <a:rPr lang="en-US" sz="1600" baseline="0" dirty="0" smtClean="0"/>
              <a:t>. </a:t>
            </a:r>
          </a:p>
          <a:p>
            <a:r>
              <a:rPr lang="en-US" sz="1600" baseline="0" dirty="0" smtClean="0"/>
              <a:t>  Cloud </a:t>
            </a:r>
            <a:r>
              <a:rPr lang="en-US" sz="1600" b="1" baseline="0" dirty="0" smtClean="0"/>
              <a:t>processing</a:t>
            </a:r>
            <a:r>
              <a:rPr lang="en-US" sz="1600" baseline="0" dirty="0" smtClean="0"/>
              <a:t> is cheap, especially if you just need it in bursts. </a:t>
            </a:r>
          </a:p>
          <a:p>
            <a:r>
              <a:rPr lang="en-US" sz="1600" baseline="0" dirty="0" smtClean="0"/>
              <a:t>  Cloud </a:t>
            </a:r>
            <a:r>
              <a:rPr lang="en-US" sz="1600" b="1" baseline="0" dirty="0" smtClean="0"/>
              <a:t>storage</a:t>
            </a:r>
            <a:r>
              <a:rPr lang="en-US" sz="1600" baseline="0" dirty="0" smtClean="0"/>
              <a:t> is relatively expensive.</a:t>
            </a:r>
          </a:p>
          <a:p>
            <a:r>
              <a:rPr lang="en-US" sz="1600" baseline="0" dirty="0" smtClean="0"/>
              <a:t>  And it is </a:t>
            </a:r>
            <a:r>
              <a:rPr lang="en-US" sz="1600" b="1" baseline="0" dirty="0" smtClean="0"/>
              <a:t>no easier</a:t>
            </a:r>
            <a:r>
              <a:rPr lang="en-US" sz="1600" baseline="0" dirty="0" smtClean="0"/>
              <a:t> to set things up on the cloud </a:t>
            </a:r>
            <a:r>
              <a:rPr lang="en-US" sz="1600" baseline="0" dirty="0" smtClean="0"/>
              <a:t/>
            </a:r>
            <a:br>
              <a:rPr lang="en-US" sz="1600" baseline="0" dirty="0" smtClean="0"/>
            </a:br>
            <a:r>
              <a:rPr lang="en-US" sz="1600" baseline="0" dirty="0" smtClean="0"/>
              <a:t>    than </a:t>
            </a:r>
            <a:r>
              <a:rPr lang="en-US" sz="1600" baseline="0" dirty="0" smtClean="0"/>
              <a:t>to do it on our own servers.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24744-5C55-4093-ABEC-8067049F3E6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01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2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6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3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2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0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1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1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5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190AD-E744-47E4-8D7B-A75DC9BFFF77}" type="datetimeFigureOut">
              <a:rPr lang="en-US" smtClean="0"/>
              <a:t>2018-04-27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2B891-236C-4173-A2EE-F49C9521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7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685800"/>
            <a:ext cx="8915400" cy="3276600"/>
          </a:xfrm>
        </p:spPr>
        <p:txBody>
          <a:bodyPr>
            <a:normAutofit/>
          </a:bodyPr>
          <a:lstStyle/>
          <a:p>
            <a:r>
              <a:rPr lang="en-US" sz="5400" b="1" dirty="0"/>
              <a:t>A Distributed </a:t>
            </a:r>
            <a:r>
              <a:rPr lang="en-US" sz="5400" b="1" dirty="0" smtClean="0"/>
              <a:t>System </a:t>
            </a:r>
            <a:br>
              <a:rPr lang="en-US" sz="5400" b="1" dirty="0" smtClean="0"/>
            </a:br>
            <a:r>
              <a:rPr lang="en-US" sz="5400" b="1" dirty="0" smtClean="0"/>
              <a:t>of Web Services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5400" b="1" dirty="0" smtClean="0"/>
              <a:t>(Faster</a:t>
            </a:r>
            <a:r>
              <a:rPr lang="en-US" sz="5400" b="1" dirty="0"/>
              <a:t>, Easier, </a:t>
            </a:r>
            <a:r>
              <a:rPr lang="en-US" sz="5400" b="1" dirty="0" smtClean="0"/>
              <a:t>Less Expensive)</a:t>
            </a:r>
            <a:br>
              <a:rPr lang="en-US" sz="5400" b="1" dirty="0" smtClean="0"/>
            </a:br>
            <a:r>
              <a:rPr lang="en-US" sz="2800" b="1" dirty="0" smtClean="0"/>
              <a:t>(Or, why I was happy 4 years ago.)</a:t>
            </a:r>
            <a:endParaRPr lang="en-US" sz="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20574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Bob Simons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DOC / NOAA / NMFS / SWFSC / ERD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Monterey, CA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bob.simons@noaa.gov</a:t>
            </a:r>
            <a:r>
              <a:rPr lang="en-US" sz="2000" b="1" dirty="0" smtClean="0">
                <a:solidFill>
                  <a:schemeClr val="tx1"/>
                </a:solidFill>
              </a:rPr>
              <a:t/>
            </a:r>
            <a:br>
              <a:rPr lang="en-US" sz="2000" b="1" dirty="0" smtClean="0">
                <a:solidFill>
                  <a:schemeClr val="tx1"/>
                </a:solidFill>
              </a:rPr>
            </a:br>
            <a:endParaRPr lang="en-US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876023"/>
          </a:xfrm>
        </p:spPr>
        <p:txBody>
          <a:bodyPr>
            <a:noAutofit/>
          </a:bodyPr>
          <a:lstStyle/>
          <a:p>
            <a:r>
              <a:rPr lang="en-US" b="1" dirty="0" smtClean="0"/>
              <a:t>A distributed system</a:t>
            </a:r>
            <a:br>
              <a:rPr lang="en-US" b="1" dirty="0" smtClean="0"/>
            </a:br>
            <a:r>
              <a:rPr lang="en-US" b="1" dirty="0" smtClean="0"/>
              <a:t> of web services</a:t>
            </a:r>
            <a:br>
              <a:rPr lang="en-US" b="1" dirty="0" smtClean="0"/>
            </a:br>
            <a:r>
              <a:rPr lang="en-US" b="1" dirty="0" smtClean="0"/>
              <a:t> is still the best way forward.</a:t>
            </a:r>
            <a:endParaRPr lang="en-US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2362200"/>
            <a:ext cx="8915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Use existing, reusable software.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Use NCML to add good CF and ACDD metadata to the data.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Use </a:t>
            </a:r>
            <a:r>
              <a:rPr lang="en-US" sz="2400" dirty="0" err="1" smtClean="0"/>
              <a:t>ncISO</a:t>
            </a:r>
            <a:r>
              <a:rPr lang="en-US" sz="2400" dirty="0" smtClean="0"/>
              <a:t> to create ISO 19115 documents.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Use THREDDS and ERDDAP to make the datasets accessible </a:t>
            </a:r>
            <a:br>
              <a:rPr lang="en-US" sz="2400" dirty="0" smtClean="0"/>
            </a:br>
            <a:r>
              <a:rPr lang="en-US" sz="2400" dirty="0" smtClean="0"/>
              <a:t>via web services.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Build </a:t>
            </a:r>
            <a:r>
              <a:rPr lang="en-US" sz="2400" dirty="0"/>
              <a:t>everything else on </a:t>
            </a:r>
            <a:r>
              <a:rPr lang="en-US" sz="2400" dirty="0" smtClean="0"/>
              <a:t>top.</a:t>
            </a: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Embrace our existing, inherently distributed system.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This approach is fast, easy, efficient, less expensive, and great!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/>
              <a:t>Just Do It!</a:t>
            </a:r>
          </a:p>
          <a:p>
            <a:pPr algn="ctr"/>
            <a:r>
              <a:rPr lang="en-US" sz="3200" b="1" dirty="0" smtClean="0"/>
              <a:t>Thank you!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400" dirty="0" smtClean="0">
                <a:solidFill>
                  <a:srgbClr val="0000FF"/>
                </a:solidFill>
              </a:rPr>
              <a:t>&lt;bob.simons@noaa.gov&gt;</a:t>
            </a:r>
          </a:p>
        </p:txBody>
      </p:sp>
    </p:spTree>
    <p:extLst>
      <p:ext uri="{BB962C8B-B14F-4D97-AF65-F5344CB8AC3E}">
        <p14:creationId xmlns:p14="http://schemas.microsoft.com/office/powerpoint/2010/main" val="422274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905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The Goal: Easy Access</a:t>
            </a:r>
            <a:br>
              <a:rPr lang="en-US" sz="6000" b="1" dirty="0" smtClean="0"/>
            </a:br>
            <a:r>
              <a:rPr lang="en-US" sz="6000" b="1" dirty="0" smtClean="0"/>
              <a:t> to All NOAA Data</a:t>
            </a:r>
            <a:endParaRPr lang="en-US" sz="6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6113" y="24384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Findable via a catalog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Understandable via metadata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Accessible via web services</a:t>
            </a:r>
          </a:p>
        </p:txBody>
      </p:sp>
    </p:spTree>
    <p:extLst>
      <p:ext uri="{BB962C8B-B14F-4D97-AF65-F5344CB8AC3E}">
        <p14:creationId xmlns:p14="http://schemas.microsoft.com/office/powerpoint/2010/main" val="14048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51025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Build (fancy) stuff</a:t>
            </a:r>
            <a:br>
              <a:rPr lang="en-US" sz="6000" b="1" dirty="0" smtClean="0"/>
            </a:br>
            <a:r>
              <a:rPr lang="en-US" sz="6000" b="1" dirty="0" smtClean="0"/>
              <a:t> on top of the web services.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43100"/>
            <a:ext cx="4038600" cy="4686299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Other (fancy) stuff uses it: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web applications (web pages with forms, for humans),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catalogs, scripts, WMS servers,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R, </a:t>
            </a:r>
            <a:r>
              <a:rPr lang="en-US" sz="2000" dirty="0" err="1">
                <a:solidFill>
                  <a:schemeClr val="tx1"/>
                </a:solidFill>
              </a:rPr>
              <a:t>Matlab</a:t>
            </a:r>
            <a:r>
              <a:rPr lang="en-US" sz="2000" dirty="0">
                <a:solidFill>
                  <a:schemeClr val="tx1"/>
                </a:solidFill>
              </a:rPr>
              <a:t>, Python Notebooks,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ArcGIS, SOTO, ODV, IDV, IDL,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and other services!</a:t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RESTful Web Services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(computer to computer) -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a single request URL specifies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an entire request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342" y="2114320"/>
            <a:ext cx="2638003" cy="16956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100" y="4648202"/>
            <a:ext cx="2131717" cy="16763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887" b="30887"/>
          <a:stretch/>
        </p:blipFill>
        <p:spPr>
          <a:xfrm>
            <a:off x="6718781" y="3810001"/>
            <a:ext cx="2159418" cy="2639288"/>
          </a:xfrm>
          <a:prstGeom prst="rect">
            <a:avLst/>
          </a:prstGeom>
        </p:spPr>
      </p:pic>
      <p:cxnSp>
        <p:nvCxnSpPr>
          <p:cNvPr id="8" name="Straight Arrow Connector 7"/>
          <p:cNvCxnSpPr>
            <a:stCxn id="4" idx="2"/>
          </p:cNvCxnSpPr>
          <p:nvPr/>
        </p:nvCxnSpPr>
        <p:spPr>
          <a:xfrm>
            <a:off x="6493344" y="3810001"/>
            <a:ext cx="1305146" cy="7619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2"/>
            <a:endCxn id="5" idx="0"/>
          </p:cNvCxnSpPr>
          <p:nvPr/>
        </p:nvCxnSpPr>
        <p:spPr>
          <a:xfrm flipH="1">
            <a:off x="5236959" y="3810001"/>
            <a:ext cx="1256385" cy="8382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74342" y="3958027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URL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92021" y="3974068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9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905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The Last 4 Years: The Slow, Difficult, Worse Approach</a:t>
            </a:r>
            <a:endParaRPr lang="en-US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5131" y="5410200"/>
            <a:ext cx="5900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2) Data </a:t>
            </a:r>
            <a:r>
              <a:rPr lang="en-US" sz="2400" b="1" dirty="0" smtClean="0"/>
              <a:t>(maybe with CF + ACDD Metadata)</a:t>
            </a:r>
            <a:endParaRPr lang="en-US" sz="32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716157" y="4630038"/>
            <a:ext cx="7239" cy="627762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8350" y="3543300"/>
            <a:ext cx="45500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Files or Shopping Cart</a:t>
            </a:r>
            <a:br>
              <a:rPr lang="en-US" sz="3200" dirty="0" smtClean="0"/>
            </a:br>
            <a:r>
              <a:rPr lang="en-US" sz="2400" dirty="0" smtClean="0"/>
              <a:t>(maybe </a:t>
            </a:r>
            <a:r>
              <a:rPr lang="en-US" sz="2400" dirty="0" err="1" smtClean="0"/>
              <a:t>unaggregated</a:t>
            </a:r>
            <a:r>
              <a:rPr lang="en-US" sz="2400" dirty="0" smtClean="0"/>
              <a:t> in THREDDS)</a:t>
            </a:r>
            <a:endParaRPr lang="en-US" sz="32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716157" y="2743200"/>
            <a:ext cx="0" cy="685800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84453" y="2057398"/>
            <a:ext cx="3277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Human Users Only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150458" y="3737486"/>
            <a:ext cx="232948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1) ISO 19115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b="1" dirty="0" smtClean="0"/>
              <a:t>(by hand)</a:t>
            </a:r>
            <a:endParaRPr lang="en-US" sz="3200" b="1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315200" y="2895600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048956" y="2057399"/>
            <a:ext cx="2532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NOAA Catalog</a:t>
            </a:r>
            <a:endParaRPr lang="en-US" sz="32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4572000" y="2349786"/>
            <a:ext cx="1219200" cy="1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336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476"/>
            <a:ext cx="9144000" cy="1905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Web Services</a:t>
            </a:r>
            <a:br>
              <a:rPr lang="en-US" sz="6000" b="1" dirty="0" smtClean="0"/>
            </a:br>
            <a:r>
              <a:rPr lang="en-US" b="1" dirty="0" smtClean="0"/>
              <a:t>(Faster, Easier, Better)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633" y="5465920"/>
            <a:ext cx="7839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1) Data </a:t>
            </a:r>
            <a:r>
              <a:rPr lang="en-US" sz="3200" b="1" dirty="0" smtClean="0"/>
              <a:t>with CF + ACDD Metadata </a:t>
            </a:r>
            <a:r>
              <a:rPr lang="en-US" sz="2400" dirty="0"/>
              <a:t>(</a:t>
            </a:r>
            <a:r>
              <a:rPr lang="en-US" sz="2400" dirty="0" smtClean="0"/>
              <a:t>NCO, NCML?)</a:t>
            </a:r>
            <a:endParaRPr lang="en-US" sz="32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718284" y="4615944"/>
            <a:ext cx="0" cy="762000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10842" y="3543300"/>
            <a:ext cx="300902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Web Services </a:t>
            </a:r>
            <a:br>
              <a:rPr lang="en-US" sz="3200" dirty="0" smtClean="0"/>
            </a:br>
            <a:r>
              <a:rPr lang="en-US" sz="2000" dirty="0" smtClean="0"/>
              <a:t>(THREDDS and/or ERDDAP)</a:t>
            </a:r>
            <a:endParaRPr lang="en-US" sz="32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715356" y="2895600"/>
            <a:ext cx="2100" cy="571500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02918" y="1818382"/>
            <a:ext cx="31384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Human Users and</a:t>
            </a:r>
            <a:br>
              <a:rPr lang="en-US" sz="3200" dirty="0" smtClean="0"/>
            </a:br>
            <a:r>
              <a:rPr lang="en-US" sz="3200" dirty="0" smtClean="0"/>
              <a:t>Client Software</a:t>
            </a:r>
            <a:endParaRPr lang="en-US" sz="32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343400" y="3989576"/>
            <a:ext cx="1905000" cy="40297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58709" y="3723392"/>
            <a:ext cx="18854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ISO 19115</a:t>
            </a:r>
            <a:endParaRPr lang="en-US" sz="32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315200" y="2895600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048956" y="2057398"/>
            <a:ext cx="2532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NOAA Catalog</a:t>
            </a:r>
            <a:endParaRPr lang="en-US" sz="32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572000" y="2349786"/>
            <a:ext cx="1257300" cy="720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846898" y="3560671"/>
            <a:ext cx="89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ncISO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256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A Distributed System </a:t>
            </a:r>
            <a:br>
              <a:rPr lang="en-US" sz="6000" b="1" dirty="0" smtClean="0"/>
            </a:br>
            <a:r>
              <a:rPr lang="en-US" sz="6000" b="1" dirty="0" smtClean="0"/>
              <a:t>of Web Services</a:t>
            </a:r>
            <a:endParaRPr lang="en-US" sz="6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3966" y="2025908"/>
            <a:ext cx="8915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NOAA is inherently a distributed </a:t>
            </a:r>
            <a:r>
              <a:rPr lang="en-US" sz="2800" dirty="0"/>
              <a:t>system</a:t>
            </a:r>
            <a:br>
              <a:rPr lang="en-US" sz="2800" dirty="0"/>
            </a:br>
            <a:r>
              <a:rPr lang="en-US" sz="2800" dirty="0"/>
              <a:t>("stovepipes of excellence").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Each site should offer their data and metadata via web services.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Anyone can build anything on top of that.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NOAA-wide system</a:t>
            </a:r>
            <a:r>
              <a:rPr lang="en-US" sz="2000" dirty="0" smtClean="0"/>
              <a:t> : </a:t>
            </a:r>
            <a:r>
              <a:rPr lang="en-US" sz="2800" dirty="0" smtClean="0"/>
              <a:t>Unified Access Framework (UAF)!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This solves all the problems.</a:t>
            </a:r>
          </a:p>
        </p:txBody>
      </p:sp>
    </p:spTree>
    <p:extLst>
      <p:ext uri="{BB962C8B-B14F-4D97-AF65-F5344CB8AC3E}">
        <p14:creationId xmlns:p14="http://schemas.microsoft.com/office/powerpoint/2010/main" val="422274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446"/>
            <a:ext cx="9144000" cy="1957754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I was happy 4 years ago.</a:t>
            </a:r>
            <a:endParaRPr lang="en-US" sz="6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2090172"/>
            <a:ext cx="868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We had everything we needed.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 thought this was the plan.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It's still the best plan.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Just Do It!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 could be happy again next year!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924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446"/>
            <a:ext cx="9144000" cy="19577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Worrisome: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The Big Data Project</a:t>
            </a:r>
            <a:endParaRPr lang="en-US" sz="6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2090172"/>
            <a:ext cx="868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Private sector! Profits! Yea! Good </a:t>
            </a:r>
            <a:r>
              <a:rPr lang="en-US" sz="2800" dirty="0"/>
              <a:t>for </a:t>
            </a:r>
            <a:r>
              <a:rPr lang="en-US" sz="2800" dirty="0" smtClean="0"/>
              <a:t>them!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Equal protection?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Who do we work for?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Don't let BDP be an excuse.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What about our duty?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Taxpayers pay. Five companies reap?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274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905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Worrisome: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A Cloudy Future?</a:t>
            </a:r>
            <a:endParaRPr lang="en-US" sz="6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2209800"/>
            <a:ext cx="8686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Great for some things.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Not good for other things.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Inevitable?  (Group Think?)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Good for NOAA? Maybe. Maybe not.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Done by the companies (BDP)? </a:t>
            </a:r>
            <a:br>
              <a:rPr lang="en-US" sz="2800" dirty="0" smtClean="0"/>
            </a:br>
            <a:r>
              <a:rPr lang="en-US" sz="2800" dirty="0" smtClean="0"/>
              <a:t>Their goals are different than our duty.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Done by us?  (storage) cost?!</a:t>
            </a:r>
            <a:br>
              <a:rPr lang="en-US" sz="2800" dirty="0" smtClean="0"/>
            </a:br>
            <a:r>
              <a:rPr lang="en-US" sz="2800" dirty="0" smtClean="0"/>
              <a:t>It's no easier in the cloud than on our servers.</a:t>
            </a:r>
          </a:p>
        </p:txBody>
      </p:sp>
    </p:spTree>
    <p:extLst>
      <p:ext uri="{BB962C8B-B14F-4D97-AF65-F5344CB8AC3E}">
        <p14:creationId xmlns:p14="http://schemas.microsoft.com/office/powerpoint/2010/main" val="14048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3856</TotalTime>
  <Words>1153</Words>
  <Application>Microsoft Office PowerPoint</Application>
  <PresentationFormat>On-screen Show (4:3)</PresentationFormat>
  <Paragraphs>264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 Distributed System  of Web Services (Faster, Easier, Less Expensive) (Or, why I was happy 4 years ago.)</vt:lpstr>
      <vt:lpstr>The Goal: Easy Access  to All NOAA Data</vt:lpstr>
      <vt:lpstr>Build (fancy) stuff  on top of the web services.</vt:lpstr>
      <vt:lpstr>The Last 4 Years: The Slow, Difficult, Worse Approach</vt:lpstr>
      <vt:lpstr>Web Services (Faster, Easier, Better)</vt:lpstr>
      <vt:lpstr>A Distributed System  of Web Services</vt:lpstr>
      <vt:lpstr>I was happy 4 years ago.</vt:lpstr>
      <vt:lpstr>Worrisome: The Big Data Project</vt:lpstr>
      <vt:lpstr>Worrisome: A Cloudy Future?</vt:lpstr>
      <vt:lpstr>A distributed system  of web services  is still the best way forward.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and 20</dc:title>
  <dc:creator>Bob.Simons</dc:creator>
  <cp:lastModifiedBy>Bob.Simons</cp:lastModifiedBy>
  <cp:revision>221</cp:revision>
  <cp:lastPrinted>2018-04-21T22:56:48Z</cp:lastPrinted>
  <dcterms:created xsi:type="dcterms:W3CDTF">2015-11-17T16:29:41Z</dcterms:created>
  <dcterms:modified xsi:type="dcterms:W3CDTF">2018-04-27T19:02:44Z</dcterms:modified>
</cp:coreProperties>
</file>